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3" r:id="rId7"/>
    <p:sldId id="262" r:id="rId8"/>
    <p:sldId id="265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B332-B053-084B-B7EC-8EEBC4CCD92E}" type="datetimeFigureOut">
              <a:rPr lang="fr-FR" smtClean="0"/>
              <a:pPr/>
              <a:t>11/09/25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2529-C3D5-634A-BE8E-141B81611C0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B332-B053-084B-B7EC-8EEBC4CCD92E}" type="datetimeFigureOut">
              <a:rPr lang="fr-FR" smtClean="0"/>
              <a:pPr/>
              <a:t>11/09/25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2529-C3D5-634A-BE8E-141B81611C0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B332-B053-084B-B7EC-8EEBC4CCD92E}" type="datetimeFigureOut">
              <a:rPr lang="fr-FR" smtClean="0"/>
              <a:pPr/>
              <a:t>11/09/25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2529-C3D5-634A-BE8E-141B81611C0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B332-B053-084B-B7EC-8EEBC4CCD92E}" type="datetimeFigureOut">
              <a:rPr lang="fr-FR" smtClean="0"/>
              <a:pPr/>
              <a:t>11/09/25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2529-C3D5-634A-BE8E-141B81611C0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B332-B053-084B-B7EC-8EEBC4CCD92E}" type="datetimeFigureOut">
              <a:rPr lang="fr-FR" smtClean="0"/>
              <a:pPr/>
              <a:t>11/09/25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2529-C3D5-634A-BE8E-141B81611C0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B332-B053-084B-B7EC-8EEBC4CCD92E}" type="datetimeFigureOut">
              <a:rPr lang="fr-FR" smtClean="0"/>
              <a:pPr/>
              <a:t>11/09/25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2529-C3D5-634A-BE8E-141B81611C0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B332-B053-084B-B7EC-8EEBC4CCD92E}" type="datetimeFigureOut">
              <a:rPr lang="fr-FR" smtClean="0"/>
              <a:pPr/>
              <a:t>11/09/25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2529-C3D5-634A-BE8E-141B81611C0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B332-B053-084B-B7EC-8EEBC4CCD92E}" type="datetimeFigureOut">
              <a:rPr lang="fr-FR" smtClean="0"/>
              <a:pPr/>
              <a:t>11/09/25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2529-C3D5-634A-BE8E-141B81611C0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B332-B053-084B-B7EC-8EEBC4CCD92E}" type="datetimeFigureOut">
              <a:rPr lang="fr-FR" smtClean="0"/>
              <a:pPr/>
              <a:t>11/09/25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2529-C3D5-634A-BE8E-141B81611C0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B332-B053-084B-B7EC-8EEBC4CCD92E}" type="datetimeFigureOut">
              <a:rPr lang="fr-FR" smtClean="0"/>
              <a:pPr/>
              <a:t>11/09/25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2529-C3D5-634A-BE8E-141B81611C0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B332-B053-084B-B7EC-8EEBC4CCD92E}" type="datetimeFigureOut">
              <a:rPr lang="fr-FR" smtClean="0"/>
              <a:pPr/>
              <a:t>11/09/25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2529-C3D5-634A-BE8E-141B81611C0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5B332-B053-084B-B7EC-8EEBC4CCD92E}" type="datetimeFigureOut">
              <a:rPr lang="fr-FR" smtClean="0"/>
              <a:pPr/>
              <a:t>11/09/25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D2529-C3D5-634A-BE8E-141B81611C0A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956653"/>
            <a:ext cx="7772400" cy="192954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Assemblée Générale du </a:t>
            </a:r>
            <a:br>
              <a:rPr lang="fr-FR" dirty="0" smtClean="0"/>
            </a:br>
            <a:r>
              <a:rPr lang="fr-FR" dirty="0" smtClean="0"/>
              <a:t>Réseau Aquitaine TC et </a:t>
            </a:r>
            <a:r>
              <a:rPr lang="fr-FR" dirty="0" smtClean="0"/>
              <a:t>CL</a:t>
            </a:r>
            <a:br>
              <a:rPr lang="fr-FR" dirty="0" smtClean="0"/>
            </a:br>
            <a:r>
              <a:rPr lang="fr-FR" dirty="0" smtClean="0"/>
              <a:t>année 2024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12 septembre 2025</a:t>
            </a:r>
            <a:endParaRPr lang="fr-FR" dirty="0"/>
          </a:p>
        </p:txBody>
      </p:sp>
      <p:pic>
        <p:nvPicPr>
          <p:cNvPr id="4" name="Espace réservé du contenu 4"/>
          <p:cNvPicPr>
            <a:picLocks/>
          </p:cNvPicPr>
          <p:nvPr/>
        </p:nvPicPr>
        <p:blipFill>
          <a:blip r:embed="rId2" cstate="print"/>
          <a:srcRect l="-8222" r="-8222"/>
          <a:stretch>
            <a:fillRect/>
          </a:stretch>
        </p:blipFill>
        <p:spPr bwMode="auto">
          <a:xfrm>
            <a:off x="457200" y="607657"/>
            <a:ext cx="1771701" cy="999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Ordre du Jour</a:t>
            </a:r>
            <a:br>
              <a:rPr lang="fr-FR" dirty="0" smtClean="0"/>
            </a:br>
            <a:r>
              <a:rPr lang="fr-FR" dirty="0" smtClean="0"/>
              <a:t>AG </a:t>
            </a:r>
            <a:r>
              <a:rPr lang="fr-FR" dirty="0" smtClean="0"/>
              <a:t>2024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4820"/>
            <a:ext cx="8229600" cy="4221343"/>
          </a:xfrm>
        </p:spPr>
        <p:txBody>
          <a:bodyPr/>
          <a:lstStyle/>
          <a:p>
            <a:endParaRPr lang="fr-FR" dirty="0" smtClean="0"/>
          </a:p>
          <a:p>
            <a:r>
              <a:rPr lang="fr-FR" dirty="0" smtClean="0"/>
              <a:t>Rapport Moral</a:t>
            </a:r>
          </a:p>
          <a:p>
            <a:r>
              <a:rPr lang="fr-FR" dirty="0" smtClean="0"/>
              <a:t>Rapport Financier</a:t>
            </a:r>
          </a:p>
          <a:p>
            <a:r>
              <a:rPr lang="fr-FR" dirty="0" smtClean="0"/>
              <a:t>Composition du CA</a:t>
            </a:r>
          </a:p>
          <a:p>
            <a:r>
              <a:rPr lang="fr-FR" dirty="0" smtClean="0"/>
              <a:t>Questions diverses</a:t>
            </a:r>
            <a:endParaRPr lang="fr-FR" dirty="0"/>
          </a:p>
        </p:txBody>
      </p:sp>
      <p:pic>
        <p:nvPicPr>
          <p:cNvPr id="4" name="Espace réservé du contenu 4"/>
          <p:cNvPicPr>
            <a:picLocks/>
          </p:cNvPicPr>
          <p:nvPr/>
        </p:nvPicPr>
        <p:blipFill>
          <a:blip r:embed="rId2" cstate="print"/>
          <a:srcRect l="-8222" r="-8222"/>
          <a:stretch>
            <a:fillRect/>
          </a:stretch>
        </p:blipFill>
        <p:spPr bwMode="auto">
          <a:xfrm>
            <a:off x="457200" y="607657"/>
            <a:ext cx="1771701" cy="999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Rapport moral</a:t>
            </a:r>
            <a:br>
              <a:rPr lang="fr-FR" dirty="0" smtClean="0"/>
            </a:br>
            <a:r>
              <a:rPr lang="fr-FR" dirty="0" smtClean="0"/>
              <a:t>Présidente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1451"/>
          </a:xfrm>
        </p:spPr>
        <p:txBody>
          <a:bodyPr>
            <a:normAutofit fontScale="47500" lnSpcReduction="20000"/>
          </a:bodyPr>
          <a:lstStyle/>
          <a:p>
            <a:r>
              <a:rPr lang="fr-FR" dirty="0" smtClean="0"/>
              <a:t>Maintien du </a:t>
            </a:r>
            <a:r>
              <a:rPr lang="fr-FR" dirty="0" smtClean="0"/>
              <a:t>lien</a:t>
            </a:r>
          </a:p>
          <a:p>
            <a:pPr lvl="1"/>
            <a:r>
              <a:rPr lang="fr-FR" dirty="0" smtClean="0"/>
              <a:t>Participation aux CA du CLANA, AFTC, </a:t>
            </a:r>
            <a:r>
              <a:rPr lang="fr-FR" dirty="0" err="1" smtClean="0"/>
              <a:t>Handivillage</a:t>
            </a:r>
            <a:r>
              <a:rPr lang="fr-FR" dirty="0" smtClean="0"/>
              <a:t> … </a:t>
            </a:r>
            <a:endParaRPr lang="fr-FR" dirty="0" smtClean="0"/>
          </a:p>
          <a:p>
            <a:r>
              <a:rPr lang="fr-FR" dirty="0" smtClean="0"/>
              <a:t>Journée de Rencontre et Formation le</a:t>
            </a:r>
            <a:r>
              <a:rPr lang="fr-FR" dirty="0" smtClean="0"/>
              <a:t> 06/12/24 </a:t>
            </a:r>
            <a:r>
              <a:rPr lang="fr-FR" b="1" i="1" dirty="0" smtClean="0"/>
              <a:t>Problématique et enjeu de la relation entre famille et professionnels (compte rendu publié sur le site RATC)</a:t>
            </a:r>
          </a:p>
          <a:p>
            <a:pPr lvl="1"/>
            <a:r>
              <a:rPr lang="fr-FR" dirty="0" smtClean="0"/>
              <a:t>Introduction par le </a:t>
            </a:r>
            <a:r>
              <a:rPr lang="fr-FR" dirty="0" err="1" smtClean="0"/>
              <a:t>Dr.Jean-Marc</a:t>
            </a:r>
            <a:r>
              <a:rPr lang="fr-FR" dirty="0" smtClean="0"/>
              <a:t> </a:t>
            </a:r>
            <a:r>
              <a:rPr lang="fr-FR" dirty="0" err="1" smtClean="0"/>
              <a:t>Destaillats</a:t>
            </a:r>
            <a:endParaRPr lang="fr-FR" dirty="0" smtClean="0"/>
          </a:p>
          <a:p>
            <a:pPr lvl="2"/>
            <a:r>
              <a:rPr lang="fr-FR" dirty="0" smtClean="0"/>
              <a:t>Nouveau projet de vie =&gt; </a:t>
            </a:r>
            <a:r>
              <a:rPr lang="fr-FR" dirty="0" err="1" smtClean="0"/>
              <a:t>co-construction</a:t>
            </a:r>
            <a:endParaRPr lang="fr-FR" dirty="0" smtClean="0"/>
          </a:p>
          <a:p>
            <a:pPr lvl="1"/>
            <a:r>
              <a:rPr lang="fr-FR" dirty="0" smtClean="0"/>
              <a:t>Résultat de la consultation des </a:t>
            </a:r>
            <a:r>
              <a:rPr lang="fr-FR" dirty="0" smtClean="0"/>
              <a:t>adhérents (46 réponses)</a:t>
            </a:r>
          </a:p>
          <a:p>
            <a:pPr lvl="2"/>
            <a:r>
              <a:rPr lang="fr-FR" dirty="0" smtClean="0"/>
              <a:t>Transparence tout dire avec des mots simples</a:t>
            </a:r>
          </a:p>
          <a:p>
            <a:pPr lvl="2"/>
            <a:r>
              <a:rPr lang="fr-FR" dirty="0" smtClean="0"/>
              <a:t>Échanges réguliers</a:t>
            </a:r>
          </a:p>
          <a:p>
            <a:pPr lvl="2"/>
            <a:r>
              <a:rPr lang="fr-FR" dirty="0" smtClean="0"/>
              <a:t>S’écouter, se parler avec respect, collaborer</a:t>
            </a:r>
          </a:p>
          <a:p>
            <a:pPr lvl="2"/>
            <a:r>
              <a:rPr lang="fr-FR" dirty="0" smtClean="0"/>
              <a:t>Maintenir le lien malgré les conflits</a:t>
            </a:r>
          </a:p>
          <a:p>
            <a:pPr lvl="2"/>
            <a:r>
              <a:rPr lang="fr-FR" dirty="0" smtClean="0"/>
              <a:t>Accepter les limites et le r</a:t>
            </a:r>
            <a:r>
              <a:rPr lang="fr-FR" dirty="0" smtClean="0"/>
              <a:t>ôle de chacun</a:t>
            </a:r>
            <a:endParaRPr lang="fr-FR" dirty="0" smtClean="0"/>
          </a:p>
          <a:p>
            <a:pPr lvl="1"/>
            <a:r>
              <a:rPr lang="fr-FR" dirty="0" smtClean="0"/>
              <a:t>Témoignages</a:t>
            </a:r>
            <a:r>
              <a:rPr lang="fr-FR" dirty="0" smtClean="0"/>
              <a:t> d’équipes de professionnels et de familles</a:t>
            </a:r>
          </a:p>
          <a:p>
            <a:pPr lvl="2"/>
            <a:r>
              <a:rPr lang="fr-FR" dirty="0" smtClean="0"/>
              <a:t>Organisation de l’accueil et de la participation  des familles en fonction du moment du parcours (soins, rééducation, réinsertion en institutions ou en milieu ordinaire)</a:t>
            </a:r>
            <a:endParaRPr lang="fr-FR" dirty="0" smtClean="0"/>
          </a:p>
          <a:p>
            <a:pPr lvl="2"/>
            <a:r>
              <a:rPr lang="fr-FR" dirty="0" smtClean="0"/>
              <a:t>Cas particulier des enfants accidentés dans la petite enfance </a:t>
            </a:r>
            <a:endParaRPr lang="fr-FR" dirty="0" smtClean="0"/>
          </a:p>
          <a:p>
            <a:pPr lvl="1"/>
            <a:r>
              <a:rPr lang="fr-FR" dirty="0" smtClean="0"/>
              <a:t>Témoignage d’une personne en situation de handicap grave évolutif</a:t>
            </a:r>
            <a:endParaRPr lang="fr-FR" dirty="0" smtClean="0"/>
          </a:p>
          <a:p>
            <a:r>
              <a:rPr lang="fr-FR" dirty="0" smtClean="0"/>
              <a:t>Conclusions : relation indispensable et continue, sincérité et respect réciproques</a:t>
            </a:r>
          </a:p>
          <a:p>
            <a:endParaRPr lang="fr-FR" dirty="0" smtClean="0"/>
          </a:p>
          <a:p>
            <a:r>
              <a:rPr lang="fr-FR" dirty="0" smtClean="0"/>
              <a:t>Merci aux intervenants : Cécile Thévenet (</a:t>
            </a:r>
            <a:r>
              <a:rPr lang="fr-FR" dirty="0" err="1" smtClean="0"/>
              <a:t>CHU-Réa</a:t>
            </a:r>
            <a:r>
              <a:rPr lang="fr-FR" dirty="0" smtClean="0"/>
              <a:t> </a:t>
            </a:r>
            <a:r>
              <a:rPr lang="fr-FR" dirty="0" err="1" smtClean="0"/>
              <a:t>Chir</a:t>
            </a:r>
            <a:r>
              <a:rPr lang="fr-FR" dirty="0" smtClean="0"/>
              <a:t>), Dr. </a:t>
            </a:r>
            <a:r>
              <a:rPr lang="fr-FR" dirty="0" err="1" smtClean="0"/>
              <a:t>Carbonel</a:t>
            </a:r>
            <a:r>
              <a:rPr lang="fr-FR" dirty="0" smtClean="0"/>
              <a:t> et Mme </a:t>
            </a:r>
            <a:r>
              <a:rPr lang="fr-FR" dirty="0" err="1" smtClean="0"/>
              <a:t>Zumbel</a:t>
            </a:r>
            <a:r>
              <a:rPr lang="fr-FR" dirty="0" smtClean="0"/>
              <a:t> (CH de Fumel) Dr. Lopez et Alicia Garzon (SMR </a:t>
            </a:r>
            <a:r>
              <a:rPr lang="fr-FR" dirty="0" err="1" smtClean="0"/>
              <a:t>Ladapt</a:t>
            </a:r>
            <a:r>
              <a:rPr lang="fr-FR" dirty="0" smtClean="0"/>
              <a:t>), Dr. Coste et équipe + famille Texier (Tour de </a:t>
            </a:r>
            <a:r>
              <a:rPr lang="fr-FR" dirty="0" err="1" smtClean="0"/>
              <a:t>Gassies</a:t>
            </a:r>
            <a:r>
              <a:rPr lang="fr-FR" dirty="0" smtClean="0"/>
              <a:t>), France </a:t>
            </a:r>
            <a:r>
              <a:rPr lang="fr-FR" dirty="0" err="1" smtClean="0"/>
              <a:t>Jouanin</a:t>
            </a:r>
            <a:r>
              <a:rPr lang="fr-FR" dirty="0" smtClean="0"/>
              <a:t> (SAMSAH </a:t>
            </a:r>
            <a:r>
              <a:rPr lang="fr-FR" dirty="0" err="1" smtClean="0"/>
              <a:t>Ladapt</a:t>
            </a:r>
            <a:r>
              <a:rPr lang="fr-FR" dirty="0" smtClean="0"/>
              <a:t>), Cécile </a:t>
            </a:r>
            <a:r>
              <a:rPr lang="fr-FR" dirty="0" err="1" smtClean="0"/>
              <a:t>Réaud</a:t>
            </a:r>
            <a:r>
              <a:rPr lang="fr-FR" dirty="0" smtClean="0"/>
              <a:t> (MAS </a:t>
            </a:r>
            <a:r>
              <a:rPr lang="fr-FR" dirty="0" err="1" smtClean="0"/>
              <a:t>Ladapt</a:t>
            </a:r>
            <a:r>
              <a:rPr lang="fr-FR" dirty="0" smtClean="0"/>
              <a:t>), Geoffroy </a:t>
            </a:r>
            <a:r>
              <a:rPr lang="fr-FR" dirty="0" err="1" smtClean="0"/>
              <a:t>Jutard</a:t>
            </a:r>
            <a:r>
              <a:rPr lang="fr-FR" dirty="0" smtClean="0"/>
              <a:t> (AFTC Gironde), Nelly </a:t>
            </a:r>
            <a:r>
              <a:rPr lang="fr-FR" dirty="0" err="1" smtClean="0"/>
              <a:t>Porras</a:t>
            </a:r>
            <a:r>
              <a:rPr lang="fr-FR" dirty="0" smtClean="0"/>
              <a:t> (SAAD Les Agapes), Bernard Marty (Les Briques Jaunes), Mme </a:t>
            </a:r>
            <a:r>
              <a:rPr lang="fr-FR" dirty="0" err="1" smtClean="0"/>
              <a:t>Bouzoubaa</a:t>
            </a:r>
            <a:r>
              <a:rPr lang="fr-FR" dirty="0" smtClean="0"/>
              <a:t> (famille)</a:t>
            </a:r>
            <a:endParaRPr lang="fr-FR" dirty="0" smtClean="0"/>
          </a:p>
        </p:txBody>
      </p:sp>
      <p:pic>
        <p:nvPicPr>
          <p:cNvPr id="4" name="Espace réservé du contenu 4"/>
          <p:cNvPicPr>
            <a:picLocks/>
          </p:cNvPicPr>
          <p:nvPr/>
        </p:nvPicPr>
        <p:blipFill>
          <a:blip r:embed="rId2" cstate="print"/>
          <a:srcRect l="-8222" r="-8222"/>
          <a:stretch>
            <a:fillRect/>
          </a:stretch>
        </p:blipFill>
        <p:spPr bwMode="auto">
          <a:xfrm>
            <a:off x="457200" y="418509"/>
            <a:ext cx="1771701" cy="999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Rapport moral</a:t>
            </a:r>
            <a:br>
              <a:rPr lang="fr-FR" dirty="0" smtClean="0"/>
            </a:br>
            <a:r>
              <a:rPr lang="fr-FR" dirty="0" smtClean="0"/>
              <a:t>Présidente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1451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fr-FR" dirty="0" smtClean="0"/>
              <a:t>Les groupes de travail</a:t>
            </a:r>
          </a:p>
          <a:p>
            <a:pPr lvl="1">
              <a:buNone/>
            </a:pPr>
            <a:r>
              <a:rPr lang="fr-FR" dirty="0" smtClean="0"/>
              <a:t>	difficultés d’organisation</a:t>
            </a:r>
          </a:p>
          <a:p>
            <a:pPr lvl="1">
              <a:buNone/>
            </a:pPr>
            <a:r>
              <a:rPr lang="fr-FR" dirty="0" smtClean="0"/>
              <a:t>	poursuite des projets ?</a:t>
            </a:r>
          </a:p>
          <a:p>
            <a:pPr lvl="1">
              <a:buNone/>
            </a:pPr>
            <a:r>
              <a:rPr lang="fr-FR" dirty="0" smtClean="0"/>
              <a:t>	si oui quels sujets ? Quelles formes ?</a:t>
            </a:r>
          </a:p>
          <a:p>
            <a:pPr lvl="1">
              <a:buNone/>
            </a:pPr>
            <a:r>
              <a:rPr lang="fr-FR" dirty="0" smtClean="0"/>
              <a:t>Le site internet</a:t>
            </a:r>
          </a:p>
          <a:p>
            <a:pPr lvl="1">
              <a:buNone/>
            </a:pPr>
            <a:r>
              <a:rPr lang="fr-FR" dirty="0" smtClean="0"/>
              <a:t>	évolution en cours</a:t>
            </a:r>
          </a:p>
        </p:txBody>
      </p:sp>
      <p:pic>
        <p:nvPicPr>
          <p:cNvPr id="4" name="Espace réservé du contenu 4"/>
          <p:cNvPicPr>
            <a:picLocks/>
          </p:cNvPicPr>
          <p:nvPr/>
        </p:nvPicPr>
        <p:blipFill>
          <a:blip r:embed="rId2" cstate="print"/>
          <a:srcRect l="-8222" r="-8222"/>
          <a:stretch>
            <a:fillRect/>
          </a:stretch>
        </p:blipFill>
        <p:spPr bwMode="auto">
          <a:xfrm>
            <a:off x="457200" y="418509"/>
            <a:ext cx="1771701" cy="999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Rapport financier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dirty="0" smtClean="0"/>
              <a:t>Peu </a:t>
            </a:r>
            <a:r>
              <a:rPr lang="fr-FR" dirty="0" smtClean="0"/>
              <a:t>de mouvements </a:t>
            </a:r>
            <a:r>
              <a:rPr lang="fr-FR" dirty="0" smtClean="0"/>
              <a:t>financiers en 2024</a:t>
            </a:r>
          </a:p>
          <a:p>
            <a:r>
              <a:rPr lang="fr-FR" dirty="0" smtClean="0"/>
              <a:t>Peu </a:t>
            </a:r>
            <a:r>
              <a:rPr lang="fr-FR" dirty="0" smtClean="0"/>
              <a:t>de </a:t>
            </a:r>
            <a:r>
              <a:rPr lang="fr-FR" dirty="0" smtClean="0"/>
              <a:t>dépenses : </a:t>
            </a:r>
            <a:r>
              <a:rPr lang="fr-FR" dirty="0" smtClean="0"/>
              <a:t>623,63 </a:t>
            </a:r>
            <a:r>
              <a:rPr lang="fr-FR" dirty="0" smtClean="0"/>
              <a:t>€</a:t>
            </a:r>
          </a:p>
          <a:p>
            <a:pPr lvl="1"/>
            <a:r>
              <a:rPr lang="fr-FR" dirty="0" smtClean="0"/>
              <a:t>frais </a:t>
            </a:r>
            <a:r>
              <a:rPr lang="fr-FR" dirty="0" smtClean="0"/>
              <a:t>bancaires, abonnement annuel ZOOM, site internet</a:t>
            </a:r>
          </a:p>
          <a:p>
            <a:pPr lvl="1"/>
            <a:r>
              <a:rPr lang="fr-FR" dirty="0" smtClean="0"/>
              <a:t>Pas de salariés </a:t>
            </a:r>
          </a:p>
          <a:p>
            <a:pPr lvl="1"/>
            <a:r>
              <a:rPr lang="fr-FR" dirty="0" smtClean="0"/>
              <a:t>Bénévolat de tous les administrateurs et des intervenants </a:t>
            </a:r>
            <a:r>
              <a:rPr lang="fr-FR" dirty="0" smtClean="0"/>
              <a:t> </a:t>
            </a:r>
            <a:endParaRPr lang="fr-FR" dirty="0" smtClean="0"/>
          </a:p>
          <a:p>
            <a:r>
              <a:rPr lang="fr-FR" dirty="0" smtClean="0"/>
              <a:t>Recettes : 1675,30 €</a:t>
            </a:r>
          </a:p>
          <a:p>
            <a:pPr lvl="1"/>
            <a:r>
              <a:rPr lang="fr-FR" dirty="0" smtClean="0"/>
              <a:t>Cotisations </a:t>
            </a:r>
            <a:r>
              <a:rPr lang="fr-FR" dirty="0" smtClean="0"/>
              <a:t>et intérêts du livret mutualiste de l’association</a:t>
            </a:r>
            <a:endParaRPr lang="fr-FR" dirty="0" smtClean="0"/>
          </a:p>
          <a:p>
            <a:r>
              <a:rPr lang="fr-FR" dirty="0" smtClean="0"/>
              <a:t>Solde positif au 31 décembre 2024 : 1052,67</a:t>
            </a:r>
          </a:p>
          <a:p>
            <a:r>
              <a:rPr lang="fr-FR" dirty="0" smtClean="0"/>
              <a:t>Cotisations 2025 ?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	</a:t>
            </a:r>
            <a:r>
              <a:rPr lang="fr-FR" dirty="0" smtClean="0"/>
              <a:t>=&gt; </a:t>
            </a:r>
            <a:r>
              <a:rPr lang="fr-FR" b="1" dirty="0" smtClean="0"/>
              <a:t>Problème de cotisations à </a:t>
            </a:r>
            <a:r>
              <a:rPr lang="fr-FR" b="1" dirty="0" smtClean="0"/>
              <a:t>relancer</a:t>
            </a:r>
          </a:p>
          <a:p>
            <a:pPr>
              <a:buNone/>
            </a:pPr>
            <a:r>
              <a:rPr lang="fr-FR" b="1" dirty="0" smtClean="0"/>
              <a:t>	=&gt; départ du trésorier à remplacer</a:t>
            </a:r>
            <a:endParaRPr lang="fr-FR" b="1" dirty="0" smtClean="0"/>
          </a:p>
        </p:txBody>
      </p:sp>
      <p:pic>
        <p:nvPicPr>
          <p:cNvPr id="4" name="Espace réservé du contenu 4"/>
          <p:cNvPicPr>
            <a:picLocks/>
          </p:cNvPicPr>
          <p:nvPr/>
        </p:nvPicPr>
        <p:blipFill>
          <a:blip r:embed="rId2" cstate="print"/>
          <a:srcRect l="-8222" r="-8222"/>
          <a:stretch>
            <a:fillRect/>
          </a:stretch>
        </p:blipFill>
        <p:spPr bwMode="auto">
          <a:xfrm>
            <a:off x="457200" y="607657"/>
            <a:ext cx="1771701" cy="999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Renouvellement </a:t>
            </a:r>
            <a:br>
              <a:rPr lang="fr-FR" dirty="0" smtClean="0"/>
            </a:br>
            <a:r>
              <a:rPr lang="fr-FR" dirty="0" smtClean="0"/>
              <a:t>du CA en </a:t>
            </a:r>
            <a:r>
              <a:rPr lang="fr-FR" dirty="0" smtClean="0"/>
              <a:t>2024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dirty="0" smtClean="0"/>
              <a:t>Election de nouveaux administrateurs </a:t>
            </a:r>
          </a:p>
          <a:p>
            <a:pPr>
              <a:buNone/>
            </a:pPr>
            <a:r>
              <a:rPr lang="fr-FR" dirty="0" smtClean="0"/>
              <a:t>Collège 1 : membres fondateurs permanents</a:t>
            </a:r>
          </a:p>
          <a:p>
            <a:pPr>
              <a:buNone/>
            </a:pPr>
            <a:r>
              <a:rPr lang="fr-FR" dirty="0" smtClean="0"/>
              <a:t>	Mme Sophie BOYER pour La Tour de </a:t>
            </a:r>
            <a:r>
              <a:rPr lang="fr-FR" dirty="0" err="1" smtClean="0"/>
              <a:t>Gassies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Collège </a:t>
            </a:r>
            <a:r>
              <a:rPr lang="fr-FR" dirty="0" smtClean="0"/>
              <a:t>2: établissements et services</a:t>
            </a:r>
          </a:p>
          <a:p>
            <a:pPr>
              <a:buNone/>
            </a:pPr>
            <a:r>
              <a:rPr lang="fr-FR" dirty="0" smtClean="0"/>
              <a:t>	Mme Aurore </a:t>
            </a:r>
            <a:r>
              <a:rPr lang="fr-FR" dirty="0" err="1" smtClean="0"/>
              <a:t>Guettier</a:t>
            </a:r>
            <a:r>
              <a:rPr lang="fr-FR" dirty="0" smtClean="0"/>
              <a:t> pour le CAJ de l’AFTC</a:t>
            </a:r>
          </a:p>
          <a:p>
            <a:pPr>
              <a:buNone/>
            </a:pPr>
            <a:r>
              <a:rPr lang="fr-FR" dirty="0" smtClean="0"/>
              <a:t>	Mr. Antonin Etienne pour les SMS de </a:t>
            </a:r>
            <a:r>
              <a:rPr lang="fr-FR" dirty="0" err="1" smtClean="0"/>
              <a:t>Ladapt</a:t>
            </a:r>
            <a:r>
              <a:rPr lang="fr-FR" dirty="0" smtClean="0"/>
              <a:t> Aquitaine</a:t>
            </a:r>
          </a:p>
          <a:p>
            <a:pPr>
              <a:buNone/>
            </a:pPr>
            <a:r>
              <a:rPr lang="fr-FR" dirty="0" smtClean="0"/>
              <a:t>	CH de Pau ?</a:t>
            </a:r>
          </a:p>
          <a:p>
            <a:pPr>
              <a:buNone/>
            </a:pPr>
            <a:r>
              <a:rPr lang="fr-FR" dirty="0" smtClean="0"/>
              <a:t>Collège </a:t>
            </a:r>
            <a:r>
              <a:rPr lang="fr-FR" dirty="0" smtClean="0"/>
              <a:t>3 : associations</a:t>
            </a:r>
          </a:p>
          <a:p>
            <a:pPr>
              <a:buNone/>
            </a:pPr>
            <a:r>
              <a:rPr lang="fr-FR" dirty="0" smtClean="0"/>
              <a:t>	Mr. Guy </a:t>
            </a:r>
            <a:r>
              <a:rPr lang="fr-FR" dirty="0" err="1" smtClean="0"/>
              <a:t>Fretier</a:t>
            </a:r>
            <a:r>
              <a:rPr lang="fr-FR" dirty="0" smtClean="0"/>
              <a:t> pour l’AFTC Gironde</a:t>
            </a:r>
            <a:endParaRPr lang="fr-FR" dirty="0" smtClean="0"/>
          </a:p>
          <a:p>
            <a:pPr lvl="1">
              <a:buNone/>
            </a:pPr>
            <a:r>
              <a:rPr lang="fr-FR" dirty="0" smtClean="0"/>
              <a:t> </a:t>
            </a:r>
            <a:endParaRPr lang="fr-FR" dirty="0" smtClean="0"/>
          </a:p>
        </p:txBody>
      </p:sp>
      <p:pic>
        <p:nvPicPr>
          <p:cNvPr id="4" name="Espace réservé du contenu 4"/>
          <p:cNvPicPr>
            <a:picLocks/>
          </p:cNvPicPr>
          <p:nvPr/>
        </p:nvPicPr>
        <p:blipFill>
          <a:blip r:embed="rId2" cstate="print"/>
          <a:srcRect l="-8222" r="-8222"/>
          <a:stretch>
            <a:fillRect/>
          </a:stretch>
        </p:blipFill>
        <p:spPr bwMode="auto">
          <a:xfrm>
            <a:off x="457200" y="607657"/>
            <a:ext cx="1771701" cy="999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345107"/>
          </a:xfrm>
        </p:spPr>
        <p:txBody>
          <a:bodyPr>
            <a:normAutofit/>
          </a:bodyPr>
          <a:lstStyle/>
          <a:p>
            <a:r>
              <a:rPr lang="fr-FR" dirty="0" smtClean="0"/>
              <a:t>				</a:t>
            </a:r>
            <a:r>
              <a:rPr lang="fr-FR" dirty="0" smtClean="0"/>
              <a:t>	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19744"/>
            <a:ext cx="8229600" cy="450641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dirty="0" smtClean="0"/>
              <a:t>Journée annuelle d’échanges et formation 2025</a:t>
            </a:r>
          </a:p>
          <a:p>
            <a:pPr>
              <a:buNone/>
            </a:pPr>
            <a:r>
              <a:rPr lang="fr-FR" dirty="0" smtClean="0"/>
              <a:t>Date : 28 novembre 2025 de 10H30 à 16H30</a:t>
            </a:r>
          </a:p>
          <a:p>
            <a:pPr>
              <a:buNone/>
            </a:pPr>
            <a:r>
              <a:rPr lang="fr-FR" dirty="0" smtClean="0"/>
              <a:t>	en </a:t>
            </a:r>
            <a:r>
              <a:rPr lang="fr-FR" dirty="0" err="1" smtClean="0"/>
              <a:t>visio</a:t>
            </a:r>
            <a:r>
              <a:rPr lang="fr-FR" dirty="0" smtClean="0"/>
              <a:t> ou</a:t>
            </a:r>
          </a:p>
          <a:p>
            <a:pPr>
              <a:buNone/>
            </a:pPr>
            <a:r>
              <a:rPr lang="fr-FR" dirty="0" smtClean="0"/>
              <a:t>	en </a:t>
            </a:r>
            <a:r>
              <a:rPr lang="fr-FR" dirty="0" err="1" smtClean="0"/>
              <a:t>présentiel</a:t>
            </a:r>
            <a:r>
              <a:rPr lang="fr-FR" dirty="0" smtClean="0"/>
              <a:t> : salle polyvalente de LADAPT Ch</a:t>
            </a:r>
            <a:r>
              <a:rPr lang="fr-FR" dirty="0" smtClean="0"/>
              <a:t>âteau </a:t>
            </a:r>
            <a:r>
              <a:rPr lang="fr-FR" dirty="0" err="1" smtClean="0"/>
              <a:t>Rauzé-Cenac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Thème :  « répercussion des lésions cérébrales et des séquelles sur la vie de famille. Comment aider ? »</a:t>
            </a:r>
          </a:p>
          <a:p>
            <a:pPr>
              <a:buNone/>
            </a:pPr>
            <a:r>
              <a:rPr lang="fr-FR" dirty="0" smtClean="0"/>
              <a:t>		Témoignages sur les richesses et difficultés rencontrées à l’occasion de la construction ou reconstruction d’une vie familiale et sociale : famille, parents, couples, fratrie, enfants .. Positionnement des professionnels de l’accompagnement </a:t>
            </a:r>
          </a:p>
          <a:p>
            <a:pPr>
              <a:buNone/>
            </a:pPr>
            <a:endParaRPr lang="fr-FR" dirty="0" smtClean="0"/>
          </a:p>
        </p:txBody>
      </p:sp>
      <p:pic>
        <p:nvPicPr>
          <p:cNvPr id="4" name="Espace réservé du contenu 4"/>
          <p:cNvPicPr>
            <a:picLocks/>
          </p:cNvPicPr>
          <p:nvPr/>
        </p:nvPicPr>
        <p:blipFill>
          <a:blip r:embed="rId2" cstate="print"/>
          <a:srcRect l="-8222" r="-8222"/>
          <a:stretch>
            <a:fillRect/>
          </a:stretch>
        </p:blipFill>
        <p:spPr bwMode="auto">
          <a:xfrm>
            <a:off x="457200" y="418509"/>
            <a:ext cx="1771701" cy="999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345107"/>
          </a:xfrm>
        </p:spPr>
        <p:txBody>
          <a:bodyPr>
            <a:normAutofit/>
          </a:bodyPr>
          <a:lstStyle/>
          <a:p>
            <a:r>
              <a:rPr lang="fr-FR" dirty="0" smtClean="0"/>
              <a:t>				</a:t>
            </a:r>
            <a:r>
              <a:rPr lang="fr-FR" dirty="0" smtClean="0"/>
              <a:t>	Questions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19744"/>
            <a:ext cx="8229600" cy="450641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dirty="0" smtClean="0"/>
              <a:t>Merci pour votre participation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Composition actuelle du bureau</a:t>
            </a:r>
          </a:p>
          <a:p>
            <a:pPr>
              <a:buNone/>
            </a:pPr>
            <a:r>
              <a:rPr lang="fr-FR" dirty="0" smtClean="0"/>
              <a:t>	Présidente : Edwige RICHER</a:t>
            </a:r>
          </a:p>
          <a:p>
            <a:pPr>
              <a:buNone/>
            </a:pPr>
            <a:r>
              <a:rPr lang="fr-FR" dirty="0" smtClean="0"/>
              <a:t>	Vice présidente : Emmanuelle COSTE</a:t>
            </a:r>
          </a:p>
          <a:p>
            <a:pPr>
              <a:buNone/>
            </a:pPr>
            <a:r>
              <a:rPr lang="fr-FR" dirty="0" smtClean="0"/>
              <a:t>	Secrétaire : Françoise MASSON</a:t>
            </a:r>
          </a:p>
          <a:p>
            <a:pPr>
              <a:buNone/>
            </a:pPr>
            <a:r>
              <a:rPr lang="fr-FR" dirty="0" smtClean="0"/>
              <a:t>	Secrétaire adjoint : Philippe FORT	</a:t>
            </a:r>
          </a:p>
          <a:p>
            <a:pPr>
              <a:buNone/>
            </a:pPr>
            <a:r>
              <a:rPr lang="fr-FR" dirty="0" smtClean="0"/>
              <a:t>	Trésorier : Antonin ETIENNE ?</a:t>
            </a:r>
          </a:p>
          <a:p>
            <a:pPr>
              <a:buNone/>
            </a:pPr>
            <a:r>
              <a:rPr lang="fr-FR" dirty="0" smtClean="0"/>
              <a:t>	Trésorière adjointe : Emmanuelle DOUCE</a:t>
            </a:r>
          </a:p>
          <a:p>
            <a:pPr>
              <a:buNone/>
            </a:pPr>
            <a:r>
              <a:rPr lang="fr-FR" dirty="0" smtClean="0"/>
              <a:t>	Conseiller technique : Xavier DEBELLEIX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	Conseiller (e) famille : </a:t>
            </a:r>
          </a:p>
          <a:p>
            <a:pPr>
              <a:buNone/>
            </a:pPr>
            <a:endParaRPr lang="fr-FR" dirty="0" smtClean="0"/>
          </a:p>
        </p:txBody>
      </p:sp>
      <p:pic>
        <p:nvPicPr>
          <p:cNvPr id="4" name="Espace réservé du contenu 4"/>
          <p:cNvPicPr>
            <a:picLocks/>
          </p:cNvPicPr>
          <p:nvPr/>
        </p:nvPicPr>
        <p:blipFill>
          <a:blip r:embed="rId2" cstate="print"/>
          <a:srcRect l="-8222" r="-8222"/>
          <a:stretch>
            <a:fillRect/>
          </a:stretch>
        </p:blipFill>
        <p:spPr bwMode="auto">
          <a:xfrm>
            <a:off x="457200" y="418509"/>
            <a:ext cx="1771701" cy="999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625</Words>
  <Application>Microsoft Macintosh PowerPoint</Application>
  <PresentationFormat>Présentation à l'écran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Assemblée Générale du  Réseau Aquitaine TC et CL année 2024</vt:lpstr>
      <vt:lpstr>Ordre du Jour AG 2024</vt:lpstr>
      <vt:lpstr>Rapport moral Présidente</vt:lpstr>
      <vt:lpstr>Rapport moral Présidente</vt:lpstr>
      <vt:lpstr>Rapport financier</vt:lpstr>
      <vt:lpstr>Renouvellement  du CA en 2024</vt:lpstr>
      <vt:lpstr>     Projet</vt:lpstr>
      <vt:lpstr>     Questions ?</vt:lpstr>
    </vt:vector>
  </TitlesOfParts>
  <Company>Apple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Assemblée Générale du  Réseau Aquitaine TC et CL</dc:title>
  <dc:creator>Mac Apple</dc:creator>
  <cp:lastModifiedBy>Mac Apple</cp:lastModifiedBy>
  <cp:revision>4</cp:revision>
  <cp:lastPrinted>2025-09-11T14:51:45Z</cp:lastPrinted>
  <dcterms:created xsi:type="dcterms:W3CDTF">2025-09-11T14:19:24Z</dcterms:created>
  <dcterms:modified xsi:type="dcterms:W3CDTF">2025-09-11T17:47:04Z</dcterms:modified>
</cp:coreProperties>
</file>