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58" r:id="rId3"/>
    <p:sldId id="261" r:id="rId4"/>
    <p:sldId id="262" r:id="rId5"/>
    <p:sldId id="263" r:id="rId6"/>
    <p:sldId id="264" r:id="rId7"/>
    <p:sldId id="268" r:id="rId8"/>
    <p:sldId id="265" r:id="rId9"/>
    <p:sldId id="269" r:id="rId10"/>
    <p:sldId id="267" r:id="rId11"/>
    <p:sldId id="266" r:id="rId12"/>
    <p:sldId id="260" r:id="rId13"/>
    <p:sldId id="270" r:id="rId14"/>
    <p:sldId id="257" r:id="rId15"/>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60"/>
  </p:normalViewPr>
  <p:slideViewPr>
    <p:cSldViewPr>
      <p:cViewPr varScale="1">
        <p:scale>
          <a:sx n="107" d="100"/>
          <a:sy n="107"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0D11B2E-2857-45EE-9F8A-82F0B7449311}" type="datetimeFigureOut">
              <a:rPr lang="fr-FR"/>
              <a:pPr>
                <a:defRPr/>
              </a:pPr>
              <a:t>23/05/2013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73B5B0C-FF84-486E-9CFB-0664BA08EAD0}"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Triangle isocèle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re 7"/>
          <p:cNvSpPr>
            <a:spLocks noGrp="1"/>
          </p:cNvSpPr>
          <p:nvPr>
            <p:ph type="ctrTitle"/>
          </p:nvPr>
        </p:nvSpPr>
        <p:spPr>
          <a:xfrm>
            <a:off x="540544" y="776288"/>
            <a:ext cx="8062912" cy="1470025"/>
          </a:xfrm>
        </p:spPr>
        <p:txBody>
          <a:bodyPr anchor="b"/>
          <a:lstStyle>
            <a:lvl1pPr algn="r">
              <a:defRPr sz="4400"/>
            </a:lvl1pPr>
          </a:lstStyle>
          <a:p>
            <a:r>
              <a:rPr lang="fr-FR" smtClean="0"/>
              <a:t>Cliquez pour modifier le style du titre</a:t>
            </a:r>
            <a:endParaRPr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5" name="Espace réservé de la date 27"/>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7B33EB07-F30A-49DD-95B7-4F5150737031}" type="datetimeFigureOut">
              <a:rPr lang="fr-FR"/>
              <a:pPr>
                <a:defRPr/>
              </a:pPr>
              <a:t>23/05/2013</a:t>
            </a:fld>
            <a:endParaRPr lang="fr-FR"/>
          </a:p>
        </p:txBody>
      </p:sp>
      <p:sp>
        <p:nvSpPr>
          <p:cNvPr id="6" name="Espace réservé du pied de page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fr-FR"/>
          </a:p>
        </p:txBody>
      </p:sp>
      <p:sp>
        <p:nvSpPr>
          <p:cNvPr id="7" name="Espace réservé du numéro de diapositive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B17B9083-CD70-403A-A63F-0066BFE93319}"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19D875DE-3538-4142-B832-2249A655EE67}" type="datetimeFigureOut">
              <a:rPr lang="fr-FR"/>
              <a:pPr>
                <a:defRPr/>
              </a:pPr>
              <a:t>23/05/2013</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527093BF-D117-42D3-9B56-C3F7B3C3E5F3}"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07E80BD5-01AB-4BAA-A93C-F193264A4381}" type="datetimeFigureOut">
              <a:rPr lang="fr-FR"/>
              <a:pPr>
                <a:defRPr/>
              </a:pPr>
              <a:t>23/05/2013</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8106C65E-0775-4339-A28F-0059953F0D45}"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lang="fr-FR" smtClean="0"/>
              <a:t>Cliquez pour modifier le style du titre</a:t>
            </a:r>
            <a:endParaRPr lang="en-US"/>
          </a:p>
        </p:txBody>
      </p:sp>
      <p:sp>
        <p:nvSpPr>
          <p:cNvPr id="3" name="Espace réservé du contenu 2"/>
          <p:cNvSpPr>
            <a:spLocks noGrp="1"/>
          </p:cNvSpPr>
          <p:nvPr>
            <p:ph idx="1"/>
          </p:nvPr>
        </p:nvSpPr>
        <p:spPr>
          <a:xfrm>
            <a:off x="457200" y="1882808"/>
            <a:ext cx="82296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4791075" y="6480175"/>
            <a:ext cx="2133600" cy="301625"/>
          </a:xfrm>
        </p:spPr>
        <p:txBody>
          <a:bodyPr/>
          <a:lstStyle>
            <a:lvl1pPr>
              <a:defRPr/>
            </a:lvl1pPr>
          </a:lstStyle>
          <a:p>
            <a:pPr>
              <a:defRPr/>
            </a:pPr>
            <a:fld id="{89B7BB1B-1BC1-4248-ADEE-8261EEB6A911}" type="datetimeFigureOut">
              <a:rPr lang="fr-FR"/>
              <a:pPr>
                <a:defRPr/>
              </a:pPr>
              <a:t>23/05/2013</a:t>
            </a:fld>
            <a:endParaRPr lang="fr-FR"/>
          </a:p>
        </p:txBody>
      </p:sp>
      <p:sp>
        <p:nvSpPr>
          <p:cNvPr id="5" name="Espace réservé du pied de page 4"/>
          <p:cNvSpPr>
            <a:spLocks noGrp="1"/>
          </p:cNvSpPr>
          <p:nvPr>
            <p:ph type="ftr" sz="quarter" idx="11"/>
          </p:nvPr>
        </p:nvSpPr>
        <p:spPr>
          <a:xfrm>
            <a:off x="457200" y="6481763"/>
            <a:ext cx="4259263" cy="300037"/>
          </a:xfrm>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E38B439-7C39-4AB8-BC7C-A3649AEB18C0}"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4" name="Triangle rectangle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riangle isocèle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Connecteur droit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Connecteur droit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lstStyle>
            <a:lvl1pPr marL="0" algn="l">
              <a:buNone/>
              <a:defRPr sz="3600" b="1" cap="none" baseline="0"/>
            </a:lvl1pPr>
          </a:lstStyle>
          <a:p>
            <a:r>
              <a:rPr lang="fr-FR" smtClean="0"/>
              <a:t>Cliquez pour modifier le style du titre</a:t>
            </a:r>
            <a:endParaRPr lang="en-US"/>
          </a:p>
        </p:txBody>
      </p:sp>
      <p:sp>
        <p:nvSpPr>
          <p:cNvPr id="3" name="Espace réservé du texte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8" name="Espace réservé de la date 3"/>
          <p:cNvSpPr>
            <a:spLocks noGrp="1"/>
          </p:cNvSpPr>
          <p:nvPr>
            <p:ph type="dt" sz="half" idx="10"/>
          </p:nvPr>
        </p:nvSpPr>
        <p:spPr>
          <a:xfrm>
            <a:off x="6956425" y="6477000"/>
            <a:ext cx="2133600" cy="304800"/>
          </a:xfrm>
        </p:spPr>
        <p:txBody>
          <a:bodyPr/>
          <a:lstStyle>
            <a:lvl1pPr>
              <a:defRPr/>
            </a:lvl1pPr>
          </a:lstStyle>
          <a:p>
            <a:pPr>
              <a:defRPr/>
            </a:pPr>
            <a:fld id="{83D0BCC5-EBDB-4F32-88D7-C425A84EF065}" type="datetimeFigureOut">
              <a:rPr lang="fr-FR"/>
              <a:pPr>
                <a:defRPr/>
              </a:pPr>
              <a:t>23/05/2013</a:t>
            </a:fld>
            <a:endParaRPr lang="fr-FR"/>
          </a:p>
        </p:txBody>
      </p:sp>
      <p:sp>
        <p:nvSpPr>
          <p:cNvPr id="9" name="Espace réservé du pied de page 4"/>
          <p:cNvSpPr>
            <a:spLocks noGrp="1"/>
          </p:cNvSpPr>
          <p:nvPr>
            <p:ph type="ftr" sz="quarter" idx="11"/>
          </p:nvPr>
        </p:nvSpPr>
        <p:spPr>
          <a:xfrm>
            <a:off x="2619375" y="6481763"/>
            <a:ext cx="4260850" cy="300037"/>
          </a:xfrm>
        </p:spPr>
        <p:txBody>
          <a:bodyPr/>
          <a:lstStyle>
            <a:lvl1pPr>
              <a:defRPr/>
            </a:lvl1pPr>
          </a:lstStyle>
          <a:p>
            <a:pPr>
              <a:defRPr/>
            </a:pPr>
            <a:endParaRPr lang="fr-FR"/>
          </a:p>
        </p:txBody>
      </p:sp>
      <p:sp>
        <p:nvSpPr>
          <p:cNvPr id="10" name="Espace réservé du numéro de diapositive 5"/>
          <p:cNvSpPr>
            <a:spLocks noGrp="1"/>
          </p:cNvSpPr>
          <p:nvPr>
            <p:ph type="sldNum" sz="quarter" idx="12"/>
          </p:nvPr>
        </p:nvSpPr>
        <p:spPr>
          <a:xfrm>
            <a:off x="8450263" y="809625"/>
            <a:ext cx="503237" cy="300038"/>
          </a:xfrm>
        </p:spPr>
        <p:txBody>
          <a:bodyPr/>
          <a:lstStyle>
            <a:lvl1pPr>
              <a:defRPr/>
            </a:lvl1pPr>
          </a:lstStyle>
          <a:p>
            <a:pPr>
              <a:defRPr/>
            </a:pPr>
            <a:fld id="{071E1419-A07B-4993-AD51-4A6FF1420182}"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lstStyle>
          <a:p>
            <a:pPr>
              <a:defRPr/>
            </a:pPr>
            <a:fld id="{BA391CAB-8C33-4F41-B885-CCB8468EC6E6}" type="datetimeFigureOut">
              <a:rPr lang="fr-FR"/>
              <a:pPr>
                <a:defRPr/>
              </a:pPr>
              <a:t>23/05/2013</a:t>
            </a:fld>
            <a:endParaRPr lang="fr-FR"/>
          </a:p>
        </p:txBody>
      </p:sp>
      <p:sp>
        <p:nvSpPr>
          <p:cNvPr id="6" name="Espace réservé du pied de page 5"/>
          <p:cNvSpPr>
            <a:spLocks noGrp="1"/>
          </p:cNvSpPr>
          <p:nvPr>
            <p:ph type="ftr" sz="quarter" idx="11"/>
          </p:nvPr>
        </p:nvSpPr>
        <p:spPr/>
        <p:txBody>
          <a:bodyPr/>
          <a:lstStyle>
            <a:lvl1pPr>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pPr>
              <a:defRPr/>
            </a:pPr>
            <a:fld id="{6A581AED-C8D4-427E-9F50-CED24301661A}"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a:xfrm>
            <a:off x="4791075" y="6481763"/>
            <a:ext cx="2130425" cy="301625"/>
          </a:xfrm>
        </p:spPr>
        <p:txBody>
          <a:bodyPr/>
          <a:lstStyle>
            <a:lvl1pPr>
              <a:defRPr/>
            </a:lvl1pPr>
          </a:lstStyle>
          <a:p>
            <a:pPr>
              <a:defRPr/>
            </a:pPr>
            <a:fld id="{EEE14D86-92A4-4E6A-B3DC-A845EFD4448A}" type="datetimeFigureOut">
              <a:rPr lang="fr-FR"/>
              <a:pPr>
                <a:defRPr/>
              </a:pPr>
              <a:t>23/05/2013</a:t>
            </a:fld>
            <a:endParaRPr lang="fr-FR"/>
          </a:p>
        </p:txBody>
      </p:sp>
      <p:sp>
        <p:nvSpPr>
          <p:cNvPr id="8" name="Espace réservé du pied de page 7"/>
          <p:cNvSpPr>
            <a:spLocks noGrp="1"/>
          </p:cNvSpPr>
          <p:nvPr>
            <p:ph type="ftr" sz="quarter" idx="11"/>
          </p:nvPr>
        </p:nvSpPr>
        <p:spPr>
          <a:xfrm>
            <a:off x="457200" y="6481763"/>
            <a:ext cx="4260850" cy="301625"/>
          </a:xfrm>
        </p:spPr>
        <p:txBody>
          <a:bodyPr/>
          <a:lstStyle>
            <a:lvl1pPr>
              <a:defRPr/>
            </a:lvl1pPr>
          </a:lstStyle>
          <a:p>
            <a:pPr>
              <a:defRPr/>
            </a:pPr>
            <a:endParaRPr lang="fr-FR"/>
          </a:p>
        </p:txBody>
      </p:sp>
      <p:sp>
        <p:nvSpPr>
          <p:cNvPr id="9" name="Espace réservé du numéro de diapositive 8"/>
          <p:cNvSpPr>
            <a:spLocks noGrp="1"/>
          </p:cNvSpPr>
          <p:nvPr>
            <p:ph type="sldNum" sz="quarter" idx="12"/>
          </p:nvPr>
        </p:nvSpPr>
        <p:spPr>
          <a:xfrm>
            <a:off x="7589838" y="6483350"/>
            <a:ext cx="503237" cy="301625"/>
          </a:xfrm>
        </p:spPr>
        <p:txBody>
          <a:bodyPr/>
          <a:lstStyle>
            <a:lvl1pPr algn="ctr">
              <a:defRPr smtClean="0"/>
            </a:lvl1pPr>
          </a:lstStyle>
          <a:p>
            <a:pPr>
              <a:defRPr/>
            </a:pPr>
            <a:fld id="{430FDFDA-AC06-419D-9C6F-92FFF09DF4FA}"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lang="fr-FR" smtClean="0"/>
              <a:t>Cliquez pour modifier le style du titre</a:t>
            </a:r>
            <a:endParaRPr lang="en-US"/>
          </a:p>
        </p:txBody>
      </p:sp>
      <p:sp>
        <p:nvSpPr>
          <p:cNvPr id="3" name="Espace réservé de la date 13"/>
          <p:cNvSpPr>
            <a:spLocks noGrp="1"/>
          </p:cNvSpPr>
          <p:nvPr>
            <p:ph type="dt" sz="half" idx="10"/>
          </p:nvPr>
        </p:nvSpPr>
        <p:spPr/>
        <p:txBody>
          <a:bodyPr/>
          <a:lstStyle>
            <a:lvl1pPr>
              <a:defRPr/>
            </a:lvl1pPr>
          </a:lstStyle>
          <a:p>
            <a:pPr>
              <a:defRPr/>
            </a:pPr>
            <a:fld id="{8A96DFF1-918D-4EE2-B0BA-F46790DC0762}" type="datetimeFigureOut">
              <a:rPr lang="fr-FR"/>
              <a:pPr>
                <a:defRPr/>
              </a:pPr>
              <a:t>23/05/2013</a:t>
            </a:fld>
            <a:endParaRPr lang="fr-FR"/>
          </a:p>
        </p:txBody>
      </p:sp>
      <p:sp>
        <p:nvSpPr>
          <p:cNvPr id="4" name="Espace réservé du pied de page 2"/>
          <p:cNvSpPr>
            <a:spLocks noGrp="1"/>
          </p:cNvSpPr>
          <p:nvPr>
            <p:ph type="ftr" sz="quarter" idx="11"/>
          </p:nvPr>
        </p:nvSpPr>
        <p:spPr/>
        <p:txBody>
          <a:bodyPr/>
          <a:lstStyle>
            <a:lvl1pPr>
              <a:defRPr/>
            </a:lvl1pPr>
          </a:lstStyle>
          <a:p>
            <a:pPr>
              <a:defRPr/>
            </a:pPr>
            <a:endParaRPr lang="fr-FR"/>
          </a:p>
        </p:txBody>
      </p:sp>
      <p:sp>
        <p:nvSpPr>
          <p:cNvPr id="5" name="Espace réservé du numéro de diapositive 22"/>
          <p:cNvSpPr>
            <a:spLocks noGrp="1"/>
          </p:cNvSpPr>
          <p:nvPr>
            <p:ph type="sldNum" sz="quarter" idx="12"/>
          </p:nvPr>
        </p:nvSpPr>
        <p:spPr/>
        <p:txBody>
          <a:bodyPr/>
          <a:lstStyle>
            <a:lvl1pPr>
              <a:defRPr/>
            </a:lvl1pPr>
          </a:lstStyle>
          <a:p>
            <a:pPr>
              <a:defRPr/>
            </a:pPr>
            <a:fld id="{7513D35C-00AF-4701-9742-E16F3575F566}"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3"/>
          <p:cNvSpPr>
            <a:spLocks noGrp="1"/>
          </p:cNvSpPr>
          <p:nvPr>
            <p:ph type="dt" sz="half" idx="10"/>
          </p:nvPr>
        </p:nvSpPr>
        <p:spPr/>
        <p:txBody>
          <a:bodyPr/>
          <a:lstStyle>
            <a:lvl1pPr>
              <a:defRPr/>
            </a:lvl1pPr>
          </a:lstStyle>
          <a:p>
            <a:pPr>
              <a:defRPr/>
            </a:pPr>
            <a:fld id="{6C6C00B2-C86A-450B-85B2-70A114B8AE86}" type="datetimeFigureOut">
              <a:rPr lang="fr-FR"/>
              <a:pPr>
                <a:defRPr/>
              </a:pPr>
              <a:t>23/05/2013</a:t>
            </a:fld>
            <a:endParaRPr lang="fr-FR"/>
          </a:p>
        </p:txBody>
      </p:sp>
      <p:sp>
        <p:nvSpPr>
          <p:cNvPr id="3" name="Espace réservé du pied de page 2"/>
          <p:cNvSpPr>
            <a:spLocks noGrp="1"/>
          </p:cNvSpPr>
          <p:nvPr>
            <p:ph type="ftr" sz="quarter" idx="11"/>
          </p:nvPr>
        </p:nvSpPr>
        <p:spPr/>
        <p:txBody>
          <a:bodyPr/>
          <a:lstStyle>
            <a:lvl1pPr>
              <a:defRPr/>
            </a:lvl1pPr>
          </a:lstStyle>
          <a:p>
            <a:pPr>
              <a:defRPr/>
            </a:pPr>
            <a:endParaRPr lang="fr-FR"/>
          </a:p>
        </p:txBody>
      </p:sp>
      <p:sp>
        <p:nvSpPr>
          <p:cNvPr id="4" name="Espace réservé du numéro de diapositive 22"/>
          <p:cNvSpPr>
            <a:spLocks noGrp="1"/>
          </p:cNvSpPr>
          <p:nvPr>
            <p:ph type="sldNum" sz="quarter" idx="12"/>
          </p:nvPr>
        </p:nvSpPr>
        <p:spPr/>
        <p:txBody>
          <a:bodyPr/>
          <a:lstStyle>
            <a:lvl1pPr>
              <a:defRPr/>
            </a:lvl1pPr>
          </a:lstStyle>
          <a:p>
            <a:pPr>
              <a:defRPr/>
            </a:pPr>
            <a:fld id="{2329C3C5-B51C-4E9E-A81B-FA859038419A}"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fr-FR" smtClean="0"/>
              <a:t>Cliquez pour modifier le style du titre</a:t>
            </a:r>
            <a:endParaRPr lang="en-US"/>
          </a:p>
        </p:txBody>
      </p:sp>
      <p:sp>
        <p:nvSpPr>
          <p:cNvPr id="3" name="Espace réservé du texte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a:xfrm>
            <a:off x="6278563" y="6556375"/>
            <a:ext cx="2133600" cy="301625"/>
          </a:xfrm>
        </p:spPr>
        <p:txBody>
          <a:bodyPr/>
          <a:lstStyle>
            <a:lvl1pPr>
              <a:defRPr sz="900" smtClean="0"/>
            </a:lvl1pPr>
          </a:lstStyle>
          <a:p>
            <a:pPr>
              <a:defRPr/>
            </a:pPr>
            <a:fld id="{FBCF92D5-5542-418D-A829-CD5BBBDF5E0B}" type="datetimeFigureOut">
              <a:rPr lang="fr-FR"/>
              <a:pPr>
                <a:defRPr/>
              </a:pPr>
              <a:t>23/05/2013</a:t>
            </a:fld>
            <a:endParaRPr lang="fr-FR"/>
          </a:p>
        </p:txBody>
      </p:sp>
      <p:sp>
        <p:nvSpPr>
          <p:cNvPr id="6" name="Espace réservé du pied de page 5"/>
          <p:cNvSpPr>
            <a:spLocks noGrp="1"/>
          </p:cNvSpPr>
          <p:nvPr>
            <p:ph type="ftr" sz="quarter" idx="11"/>
          </p:nvPr>
        </p:nvSpPr>
        <p:spPr>
          <a:xfrm>
            <a:off x="1135063" y="6556375"/>
            <a:ext cx="5143500" cy="301625"/>
          </a:xfrm>
        </p:spPr>
        <p:txBody>
          <a:bodyPr/>
          <a:lstStyle>
            <a:lvl1pPr>
              <a:defRPr sz="900"/>
            </a:lvl1pPr>
          </a:lstStyle>
          <a:p>
            <a:pPr>
              <a:defRPr/>
            </a:pPr>
            <a:endParaRPr lang="fr-FR"/>
          </a:p>
        </p:txBody>
      </p:sp>
      <p:sp>
        <p:nvSpPr>
          <p:cNvPr id="7" name="Espace réservé du numéro de diapositive 6"/>
          <p:cNvSpPr>
            <a:spLocks noGrp="1"/>
          </p:cNvSpPr>
          <p:nvPr>
            <p:ph type="sldNum" sz="quarter" idx="12"/>
          </p:nvPr>
        </p:nvSpPr>
        <p:spPr>
          <a:xfrm>
            <a:off x="8410575" y="6556375"/>
            <a:ext cx="503238" cy="301625"/>
          </a:xfrm>
        </p:spPr>
        <p:txBody>
          <a:bodyPr/>
          <a:lstStyle>
            <a:lvl1pPr>
              <a:defRPr sz="900" smtClean="0"/>
            </a:lvl1pPr>
          </a:lstStyle>
          <a:p>
            <a:pPr>
              <a:defRPr/>
            </a:pPr>
            <a:fld id="{3D292823-615B-4CC9-B4E1-912437685586}"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6108700" y="6556375"/>
            <a:ext cx="2101850" cy="301625"/>
          </a:xfrm>
        </p:spPr>
        <p:txBody>
          <a:bodyPr/>
          <a:lstStyle>
            <a:lvl1pPr>
              <a:defRPr sz="900" smtClean="0"/>
            </a:lvl1pPr>
          </a:lstStyle>
          <a:p>
            <a:pPr>
              <a:defRPr/>
            </a:pPr>
            <a:fld id="{D3D1DC59-05BC-4053-A665-B6D0D5230A0D}" type="datetimeFigureOut">
              <a:rPr lang="fr-FR"/>
              <a:pPr>
                <a:defRPr/>
              </a:pPr>
              <a:t>23/05/2013</a:t>
            </a:fld>
            <a:endParaRPr lang="fr-FR"/>
          </a:p>
        </p:txBody>
      </p:sp>
      <p:sp>
        <p:nvSpPr>
          <p:cNvPr id="6" name="Espace réservé du pied de page 5"/>
          <p:cNvSpPr>
            <a:spLocks noGrp="1"/>
          </p:cNvSpPr>
          <p:nvPr>
            <p:ph type="ftr" sz="quarter" idx="11"/>
          </p:nvPr>
        </p:nvSpPr>
        <p:spPr>
          <a:xfrm>
            <a:off x="1169988" y="6557963"/>
            <a:ext cx="4948237" cy="301625"/>
          </a:xfrm>
        </p:spPr>
        <p:txBody>
          <a:bodyPr/>
          <a:lstStyle>
            <a:lvl1pPr>
              <a:defRPr sz="900"/>
            </a:lvl1pPr>
          </a:lstStyle>
          <a:p>
            <a:pPr>
              <a:defRPr/>
            </a:pPr>
            <a:endParaRPr lang="fr-FR"/>
          </a:p>
        </p:txBody>
      </p:sp>
      <p:sp>
        <p:nvSpPr>
          <p:cNvPr id="7" name="Espace réservé du numéro de diapositive 6"/>
          <p:cNvSpPr>
            <a:spLocks noGrp="1"/>
          </p:cNvSpPr>
          <p:nvPr>
            <p:ph type="sldNum" sz="quarter" idx="12"/>
          </p:nvPr>
        </p:nvSpPr>
        <p:spPr>
          <a:xfrm>
            <a:off x="8216900" y="6556375"/>
            <a:ext cx="366713" cy="301625"/>
          </a:xfrm>
        </p:spPr>
        <p:txBody>
          <a:bodyPr/>
          <a:lstStyle>
            <a:lvl1pPr algn="ctr">
              <a:defRPr sz="900" smtClean="0"/>
            </a:lvl1pPr>
          </a:lstStyle>
          <a:p>
            <a:pPr>
              <a:defRPr/>
            </a:pPr>
            <a:fld id="{413E6FD6-5B6D-4627-8C9F-6B119A98CED8}"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Connecteur droit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8288"/>
            <a:ext cx="8229600" cy="1398587"/>
          </a:xfrm>
          <a:prstGeom prst="rect">
            <a:avLst/>
          </a:prstGeom>
        </p:spPr>
        <p:txBody>
          <a:bodyPr vert="horz" anchor="ctr">
            <a:normAutofit/>
          </a:bodyPr>
          <a:lstStyle/>
          <a:p>
            <a:r>
              <a:rPr lang="fr-FR" smtClean="0"/>
              <a:t>Cliquez pour modifier le style du titre</a:t>
            </a:r>
            <a:endParaRPr lang="en-US"/>
          </a:p>
        </p:txBody>
      </p:sp>
      <p:sp>
        <p:nvSpPr>
          <p:cNvPr id="1030" name="Espace réservé du texte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cs typeface="+mn-cs"/>
              </a:defRPr>
            </a:lvl1pPr>
          </a:lstStyle>
          <a:p>
            <a:pPr>
              <a:defRPr/>
            </a:pPr>
            <a:fld id="{4B34C7F6-7303-44F6-A6CC-DD0019151838}" type="datetimeFigureOut">
              <a:rPr lang="fr-FR"/>
              <a:pPr>
                <a:defRPr/>
              </a:pPr>
              <a:t>23/05/2013</a:t>
            </a:fld>
            <a:endParaRPr lang="fr-FR"/>
          </a:p>
        </p:txBody>
      </p:sp>
      <p:sp>
        <p:nvSpPr>
          <p:cNvPr id="3" name="Espace réservé du pied de page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fr-FR"/>
          </a:p>
        </p:txBody>
      </p:sp>
      <p:sp>
        <p:nvSpPr>
          <p:cNvPr id="23" name="Espace réservé du numéro de diapositive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cs typeface="+mn-cs"/>
              </a:defRPr>
            </a:lvl1pPr>
          </a:lstStyle>
          <a:p>
            <a:pPr>
              <a:defRPr/>
            </a:pPr>
            <a:fld id="{21A8F106-BD87-44A8-8E76-4CAF51CFF005}" type="slidenum">
              <a:rPr lang="fr-FR"/>
              <a:pPr>
                <a:defRPr/>
              </a:pPr>
              <a:t>‹N°›</a:t>
            </a:fld>
            <a:endParaRPr lang="fr-FR"/>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1" r:id="rId6"/>
    <p:sldLayoutId id="2147483670" r:id="rId7"/>
    <p:sldLayoutId id="2147483677" r:id="rId8"/>
    <p:sldLayoutId id="2147483678" r:id="rId9"/>
    <p:sldLayoutId id="2147483669" r:id="rId10"/>
    <p:sldLayoutId id="2147483668" r:id="rId11"/>
  </p:sldLayoutIdLst>
  <p:txStyles>
    <p:titleStyle>
      <a:lvl1pPr marL="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algn="l" rtl="0" fontAlgn="base">
        <a:spcBef>
          <a:spcPct val="0"/>
        </a:spcBef>
        <a:spcAft>
          <a:spcPct val="0"/>
        </a:spcAft>
        <a:defRPr sz="4200">
          <a:solidFill>
            <a:srgbClr val="FF5C9C"/>
          </a:solidFill>
          <a:latin typeface="Century Gothic" pitchFamily="34" charset="0"/>
        </a:defRPr>
      </a:lvl2pPr>
      <a:lvl3pPr marL="484188" algn="l" rtl="0" fontAlgn="base">
        <a:spcBef>
          <a:spcPct val="0"/>
        </a:spcBef>
        <a:spcAft>
          <a:spcPct val="0"/>
        </a:spcAft>
        <a:defRPr sz="4200">
          <a:solidFill>
            <a:srgbClr val="FF5C9C"/>
          </a:solidFill>
          <a:latin typeface="Century Gothic" pitchFamily="34" charset="0"/>
        </a:defRPr>
      </a:lvl3pPr>
      <a:lvl4pPr marL="484188" algn="l" rtl="0" fontAlgn="base">
        <a:spcBef>
          <a:spcPct val="0"/>
        </a:spcBef>
        <a:spcAft>
          <a:spcPct val="0"/>
        </a:spcAft>
        <a:defRPr sz="4200">
          <a:solidFill>
            <a:srgbClr val="FF5C9C"/>
          </a:solidFill>
          <a:latin typeface="Century Gothic" pitchFamily="34" charset="0"/>
        </a:defRPr>
      </a:lvl4pPr>
      <a:lvl5pPr marL="484188" algn="l" rtl="0" fontAlgn="base">
        <a:spcBef>
          <a:spcPct val="0"/>
        </a:spcBef>
        <a:spcAft>
          <a:spcPct val="0"/>
        </a:spcAft>
        <a:defRPr sz="4200">
          <a:solidFill>
            <a:srgbClr val="FF5C9C"/>
          </a:solidFill>
          <a:latin typeface="Century Gothic" pitchFamily="34" charset="0"/>
        </a:defRPr>
      </a:lvl5pPr>
      <a:lvl6pPr marL="941388" algn="l" rtl="0" fontAlgn="base">
        <a:spcBef>
          <a:spcPct val="0"/>
        </a:spcBef>
        <a:spcAft>
          <a:spcPct val="0"/>
        </a:spcAft>
        <a:defRPr sz="4200">
          <a:solidFill>
            <a:srgbClr val="FF5C9C"/>
          </a:solidFill>
          <a:latin typeface="Century Gothic" pitchFamily="34" charset="0"/>
        </a:defRPr>
      </a:lvl6pPr>
      <a:lvl7pPr marL="1398588" algn="l" rtl="0" fontAlgn="base">
        <a:spcBef>
          <a:spcPct val="0"/>
        </a:spcBef>
        <a:spcAft>
          <a:spcPct val="0"/>
        </a:spcAft>
        <a:defRPr sz="4200">
          <a:solidFill>
            <a:srgbClr val="FF5C9C"/>
          </a:solidFill>
          <a:latin typeface="Century Gothic" pitchFamily="34" charset="0"/>
        </a:defRPr>
      </a:lvl7pPr>
      <a:lvl8pPr marL="1855788" algn="l" rtl="0" fontAlgn="base">
        <a:spcBef>
          <a:spcPct val="0"/>
        </a:spcBef>
        <a:spcAft>
          <a:spcPct val="0"/>
        </a:spcAft>
        <a:defRPr sz="4200">
          <a:solidFill>
            <a:srgbClr val="FF5C9C"/>
          </a:solidFill>
          <a:latin typeface="Century Gothic" pitchFamily="34" charset="0"/>
        </a:defRPr>
      </a:lvl8pPr>
      <a:lvl9pPr marL="23129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marL="484632" fontAlgn="auto">
              <a:spcAft>
                <a:spcPts val="0"/>
              </a:spcAft>
              <a:defRPr/>
            </a:pPr>
            <a:r>
              <a:rPr lang="fr-FR" dirty="0" smtClean="0">
                <a:solidFill>
                  <a:schemeClr val="accent1">
                    <a:tint val="83000"/>
                    <a:satMod val="150000"/>
                  </a:schemeClr>
                </a:solidFill>
              </a:rPr>
              <a:t>BIARRITZENIA</a:t>
            </a:r>
            <a:endParaRPr lang="fr-FR" dirty="0">
              <a:solidFill>
                <a:schemeClr val="accent1">
                  <a:tint val="83000"/>
                  <a:satMod val="150000"/>
                </a:schemeClr>
              </a:solidFill>
            </a:endParaRPr>
          </a:p>
        </p:txBody>
      </p:sp>
      <p:sp>
        <p:nvSpPr>
          <p:cNvPr id="3" name="Sous-titre 2"/>
          <p:cNvSpPr>
            <a:spLocks noGrp="1"/>
          </p:cNvSpPr>
          <p:nvPr>
            <p:ph type="subTitle" idx="1"/>
          </p:nvPr>
        </p:nvSpPr>
        <p:spPr>
          <a:xfrm>
            <a:off x="540544" y="2250280"/>
            <a:ext cx="8062912" cy="3410968"/>
          </a:xfrm>
        </p:spPr>
        <p:txBody>
          <a:bodyPr>
            <a:normAutofit/>
          </a:bodyPr>
          <a:lstStyle/>
          <a:p>
            <a:pPr fontAlgn="auto">
              <a:spcAft>
                <a:spcPts val="0"/>
              </a:spcAft>
              <a:buFont typeface="Wingdings 2"/>
              <a:buNone/>
              <a:defRPr/>
            </a:pPr>
            <a:r>
              <a:rPr lang="fr-FR" dirty="0" smtClean="0"/>
              <a:t>Les effets du temps sur la prise en charge au sein d’une M.A.S.</a:t>
            </a:r>
          </a:p>
          <a:p>
            <a:pPr fontAlgn="auto">
              <a:spcAft>
                <a:spcPts val="0"/>
              </a:spcAft>
              <a:buFont typeface="Wingdings 2"/>
              <a:buNone/>
              <a:defRPr/>
            </a:pPr>
            <a:endParaRPr lang="fr-FR" dirty="0" smtClean="0"/>
          </a:p>
          <a:p>
            <a:pPr fontAlgn="auto">
              <a:spcAft>
                <a:spcPts val="0"/>
              </a:spcAft>
              <a:buFont typeface="Wingdings 2"/>
              <a:buNone/>
              <a:defRPr/>
            </a:pPr>
            <a:r>
              <a:rPr lang="fr-FR" sz="2800" dirty="0" smtClean="0"/>
              <a:t>Intervention à plusieurs voix des professionnels de la M.A.S. autour de la PEC dans le temps d’un usager</a:t>
            </a:r>
          </a:p>
          <a:p>
            <a:pPr fontAlgn="auto">
              <a:spcAft>
                <a:spcPts val="0"/>
              </a:spcAft>
              <a:buFont typeface="Wingdings 2"/>
              <a:buNone/>
              <a:defRPr/>
            </a:pP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89138"/>
            <a:ext cx="8229600" cy="4518025"/>
          </a:xfrm>
        </p:spPr>
        <p:txBody>
          <a:bodyPr>
            <a:normAutofit lnSpcReduction="10000"/>
          </a:bodyPr>
          <a:lstStyle/>
          <a:p>
            <a:pPr marL="448056" indent="-384048" algn="just" fontAlgn="auto">
              <a:spcAft>
                <a:spcPts val="0"/>
              </a:spcAft>
              <a:buFont typeface="Wingdings 2"/>
              <a:buNone/>
              <a:defRPr/>
            </a:pPr>
            <a:r>
              <a:rPr lang="fr-FR" sz="2000" dirty="0" smtClean="0"/>
              <a:t>La survenue d’une lésion cérébrale grave entraine une rupture</a:t>
            </a:r>
          </a:p>
          <a:p>
            <a:pPr marL="448056" indent="-384048" algn="just" fontAlgn="auto">
              <a:spcAft>
                <a:spcPts val="0"/>
              </a:spcAft>
              <a:buFont typeface="Wingdings 2"/>
              <a:buNone/>
              <a:defRPr/>
            </a:pPr>
            <a:r>
              <a:rPr lang="fr-FR" sz="2000" dirty="0" smtClean="0"/>
              <a:t>dans l’histoire du sujet, le temps s’arrête… la résidente ne peut </a:t>
            </a:r>
          </a:p>
          <a:p>
            <a:pPr marL="448056" indent="-384048" algn="just" fontAlgn="auto">
              <a:spcAft>
                <a:spcPts val="0"/>
              </a:spcAft>
              <a:buFont typeface="Wingdings 2"/>
              <a:buNone/>
              <a:defRPr/>
            </a:pPr>
            <a:r>
              <a:rPr lang="fr-FR" sz="2000" dirty="0" smtClean="0"/>
              <a:t>plus raconter son histoire et devient essentiellement sujet de</a:t>
            </a:r>
          </a:p>
          <a:p>
            <a:pPr marL="448056" indent="-384048" algn="just" fontAlgn="auto">
              <a:spcAft>
                <a:spcPts val="0"/>
              </a:spcAft>
              <a:buFont typeface="Wingdings 2"/>
              <a:buNone/>
              <a:defRPr/>
            </a:pPr>
            <a:r>
              <a:rPr lang="fr-FR" sz="2000" dirty="0" smtClean="0"/>
              <a:t>« </a:t>
            </a:r>
            <a:r>
              <a:rPr lang="fr-FR" sz="2000" i="1" dirty="0" smtClean="0"/>
              <a:t>soins</a:t>
            </a:r>
            <a:r>
              <a:rPr lang="fr-FR" sz="2000" dirty="0" smtClean="0"/>
              <a:t> ». </a:t>
            </a:r>
          </a:p>
          <a:p>
            <a:pPr marL="448056" indent="-384048" algn="just" fontAlgn="auto">
              <a:spcAft>
                <a:spcPts val="0"/>
              </a:spcAft>
              <a:buFont typeface="Wingdings 2"/>
              <a:buNone/>
              <a:defRPr/>
            </a:pPr>
            <a:endParaRPr lang="fr-FR" sz="2000" b="1" dirty="0" smtClean="0"/>
          </a:p>
          <a:p>
            <a:pPr marL="448056" indent="-384048" algn="just" fontAlgn="auto">
              <a:spcAft>
                <a:spcPts val="0"/>
              </a:spcAft>
              <a:buFont typeface="Wingdings 2"/>
              <a:buNone/>
              <a:defRPr/>
            </a:pPr>
            <a:r>
              <a:rPr lang="fr-FR" sz="2000" dirty="0" smtClean="0"/>
              <a:t>Des questions peuvent permettre de « recoller » des morceaux ;</a:t>
            </a:r>
          </a:p>
          <a:p>
            <a:pPr marL="448056" indent="-384048" algn="just" fontAlgn="auto">
              <a:spcAft>
                <a:spcPts val="0"/>
              </a:spcAft>
              <a:buFont typeface="Wingdings 2"/>
              <a:buNone/>
              <a:defRPr/>
            </a:pPr>
            <a:r>
              <a:rPr lang="fr-FR" sz="2000" dirty="0" smtClean="0"/>
              <a:t>l’évocation d’une personne, d’un lieu ou d’un événement</a:t>
            </a:r>
          </a:p>
          <a:p>
            <a:pPr marL="448056" indent="-384048" algn="just" fontAlgn="auto">
              <a:spcAft>
                <a:spcPts val="0"/>
              </a:spcAft>
              <a:buFont typeface="Wingdings 2"/>
              <a:buNone/>
              <a:defRPr/>
            </a:pPr>
            <a:r>
              <a:rPr lang="fr-FR" sz="2000" dirty="0" smtClean="0"/>
              <a:t>réactive des réminiscences souvent confuses… Il convient alors</a:t>
            </a:r>
          </a:p>
          <a:p>
            <a:pPr marL="448056" indent="-384048" algn="just" fontAlgn="auto">
              <a:spcAft>
                <a:spcPts val="0"/>
              </a:spcAft>
              <a:buFont typeface="Wingdings 2"/>
              <a:buNone/>
              <a:defRPr/>
            </a:pPr>
            <a:r>
              <a:rPr lang="fr-FR" sz="2000" dirty="0" smtClean="0"/>
              <a:t>de ne pas s’attacher à la véracité du propos mais à la valeur</a:t>
            </a:r>
          </a:p>
          <a:p>
            <a:pPr marL="448056" indent="-384048" algn="just" fontAlgn="auto">
              <a:spcAft>
                <a:spcPts val="0"/>
              </a:spcAft>
              <a:buFont typeface="Wingdings 2"/>
              <a:buNone/>
              <a:defRPr/>
            </a:pPr>
            <a:r>
              <a:rPr lang="fr-FR" sz="2000" dirty="0" smtClean="0"/>
              <a:t>que cette histoire peut revêtir pour la personne </a:t>
            </a:r>
            <a:r>
              <a:rPr lang="fr-FR" sz="2000" dirty="0" err="1" smtClean="0"/>
              <a:t>cérébro</a:t>
            </a:r>
            <a:r>
              <a:rPr lang="fr-FR" sz="2000" dirty="0" smtClean="0"/>
              <a:t>-lésée.</a:t>
            </a:r>
          </a:p>
          <a:p>
            <a:pPr marL="448056" indent="-384048" algn="just" fontAlgn="auto">
              <a:spcAft>
                <a:spcPts val="0"/>
              </a:spcAft>
              <a:buFont typeface="Wingdings 2"/>
              <a:buNone/>
              <a:defRPr/>
            </a:pPr>
            <a:endParaRPr lang="fr-FR" sz="2000" dirty="0" smtClean="0"/>
          </a:p>
          <a:p>
            <a:pPr marL="448056" indent="-384048" algn="just" fontAlgn="auto">
              <a:spcAft>
                <a:spcPts val="0"/>
              </a:spcAft>
              <a:buFont typeface="Wingdings 2"/>
              <a:buNone/>
              <a:defRPr/>
            </a:pPr>
            <a:r>
              <a:rPr lang="fr-FR" sz="2000" dirty="0" smtClean="0"/>
              <a:t>Le temps physique est le même pour tous… la perception de sa</a:t>
            </a:r>
          </a:p>
          <a:p>
            <a:pPr marL="448056" indent="-384048" algn="just" fontAlgn="auto">
              <a:spcAft>
                <a:spcPts val="0"/>
              </a:spcAft>
              <a:buFont typeface="Wingdings 2"/>
              <a:buNone/>
              <a:defRPr/>
            </a:pPr>
            <a:r>
              <a:rPr lang="fr-FR" sz="2000" dirty="0" smtClean="0"/>
              <a:t>durée est quant à elle éminemment subjective.</a:t>
            </a:r>
            <a:endParaRPr lang="fr-FR" sz="2000" b="1" i="1" dirty="0"/>
          </a:p>
        </p:txBody>
      </p:sp>
      <p:sp>
        <p:nvSpPr>
          <p:cNvPr id="4" name="Titre 1"/>
          <p:cNvSpPr>
            <a:spLocks noGrp="1"/>
          </p:cNvSpPr>
          <p:nvPr>
            <p:ph type="title"/>
          </p:nvPr>
        </p:nvSpPr>
        <p:spPr>
          <a:xfrm>
            <a:off x="457200" y="229768"/>
            <a:ext cx="8229600" cy="1399032"/>
          </a:xfrm>
        </p:spPr>
        <p:txBody>
          <a:bodyPr/>
          <a:lstStyle/>
          <a:p>
            <a:pPr marL="484632" fontAlgn="auto">
              <a:spcAft>
                <a:spcPts val="0"/>
              </a:spcAft>
              <a:defRPr/>
            </a:pPr>
            <a:r>
              <a:rPr lang="fr-FR" dirty="0" smtClean="0">
                <a:solidFill>
                  <a:schemeClr val="accent1">
                    <a:tint val="83000"/>
                    <a:satMod val="150000"/>
                  </a:schemeClr>
                </a:solidFill>
              </a:rPr>
              <a:t>A la lumière des ces paroles…</a:t>
            </a:r>
            <a:endParaRPr lang="fr-FR" dirty="0">
              <a:solidFill>
                <a:schemeClr val="accent1">
                  <a:tint val="83000"/>
                  <a:satMod val="1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
            <a:ext cx="8229600" cy="1399032"/>
          </a:xfrm>
        </p:spPr>
        <p:txBody>
          <a:bodyPr/>
          <a:lstStyle/>
          <a:p>
            <a:pPr marL="484632" fontAlgn="auto">
              <a:spcAft>
                <a:spcPts val="0"/>
              </a:spcAft>
              <a:defRPr/>
            </a:pPr>
            <a:r>
              <a:rPr lang="fr-FR" dirty="0" smtClean="0">
                <a:solidFill>
                  <a:schemeClr val="accent1">
                    <a:tint val="83000"/>
                    <a:satMod val="150000"/>
                  </a:schemeClr>
                </a:solidFill>
              </a:rPr>
              <a:t>Les étapes du temps en M.A.S.</a:t>
            </a:r>
            <a:endParaRPr lang="fr-FR" dirty="0">
              <a:solidFill>
                <a:schemeClr val="accent1">
                  <a:tint val="83000"/>
                  <a:satMod val="150000"/>
                </a:schemeClr>
              </a:solidFill>
            </a:endParaRPr>
          </a:p>
        </p:txBody>
      </p:sp>
      <p:sp>
        <p:nvSpPr>
          <p:cNvPr id="3" name="Espace réservé du contenu 2"/>
          <p:cNvSpPr>
            <a:spLocks noGrp="1"/>
          </p:cNvSpPr>
          <p:nvPr>
            <p:ph idx="1"/>
          </p:nvPr>
        </p:nvSpPr>
        <p:spPr>
          <a:xfrm>
            <a:off x="250825" y="1700213"/>
            <a:ext cx="8642350" cy="4032250"/>
          </a:xfrm>
        </p:spPr>
        <p:txBody>
          <a:bodyPr/>
          <a:lstStyle/>
          <a:p>
            <a:pPr algn="just"/>
            <a:r>
              <a:rPr lang="fr-FR" sz="1800" b="1" smtClean="0"/>
              <a:t>Quand la personne arrive…</a:t>
            </a:r>
          </a:p>
          <a:p>
            <a:pPr lvl="1" algn="just">
              <a:buClr>
                <a:schemeClr val="tx1"/>
              </a:buClr>
            </a:pPr>
            <a:r>
              <a:rPr lang="fr-FR" sz="1400" smtClean="0"/>
              <a:t>Cette arrivée signe l’abandon de l’espoir curatif et conduit à la mise en place d’un nouvel espace-temps centré sur un projet de vie ;</a:t>
            </a:r>
          </a:p>
          <a:p>
            <a:pPr lvl="1" algn="just">
              <a:buClr>
                <a:schemeClr val="tx1"/>
              </a:buClr>
            </a:pPr>
            <a:r>
              <a:rPr lang="fr-FR" sz="1400" smtClean="0"/>
              <a:t>Le nouvel arrivant est « </a:t>
            </a:r>
            <a:r>
              <a:rPr lang="fr-FR" sz="1400" i="1" smtClean="0"/>
              <a:t>objet</a:t>
            </a:r>
            <a:r>
              <a:rPr lang="fr-FR" sz="1400" smtClean="0"/>
              <a:t> » de toutes les attentions… les uns et les autres cherchant à évaluer leur possibilité d’action auprès de lui.</a:t>
            </a:r>
          </a:p>
          <a:p>
            <a:pPr lvl="1" algn="just">
              <a:buClr>
                <a:schemeClr val="tx1"/>
              </a:buClr>
            </a:pPr>
            <a:endParaRPr lang="fr-FR" sz="1400" smtClean="0"/>
          </a:p>
          <a:p>
            <a:pPr algn="just"/>
            <a:r>
              <a:rPr lang="fr-FR" sz="1800" b="1" smtClean="0"/>
              <a:t>Au fil du temps… </a:t>
            </a:r>
          </a:p>
          <a:p>
            <a:pPr lvl="1" algn="just">
              <a:buClr>
                <a:schemeClr val="tx1"/>
              </a:buClr>
            </a:pPr>
            <a:r>
              <a:rPr lang="fr-FR" sz="1400" smtClean="0"/>
              <a:t>Les équipes « s</a:t>
            </a:r>
            <a:r>
              <a:rPr lang="fr-FR" sz="1400" i="1" smtClean="0"/>
              <a:t>ouffrent</a:t>
            </a:r>
            <a:r>
              <a:rPr lang="fr-FR" sz="1400" smtClean="0"/>
              <a:t> » de cette incapacité des usagers à restituer leur propre histoire … d’où parfois la mise en place de différents mécanismes de défense difficiles à aborder en équipe</a:t>
            </a:r>
            <a:r>
              <a:rPr lang="fr-FR" sz="1400" i="1" smtClean="0"/>
              <a:t> (par ex la banalisation, la dérision, la fuite en avant, etc.</a:t>
            </a:r>
            <a:r>
              <a:rPr lang="fr-FR" sz="1400" smtClean="0"/>
              <a:t>).</a:t>
            </a:r>
          </a:p>
          <a:p>
            <a:pPr lvl="1" algn="just">
              <a:buClr>
                <a:schemeClr val="tx1"/>
              </a:buClr>
            </a:pPr>
            <a:r>
              <a:rPr lang="fr-FR" sz="1400" smtClean="0"/>
              <a:t>Les professionnels cherchent alors à reconstituer l’histoire des usagers afin de donner  du sens à leur action, au risque même de se tromper lourdement !</a:t>
            </a:r>
          </a:p>
          <a:p>
            <a:pPr lvl="1" algn="just">
              <a:buClr>
                <a:schemeClr val="tx1"/>
              </a:buClr>
            </a:pPr>
            <a:r>
              <a:rPr lang="fr-FR" sz="1400" smtClean="0"/>
              <a:t>La chronicisation, la répétition des « </a:t>
            </a:r>
            <a:r>
              <a:rPr lang="fr-FR" sz="1400" i="1" smtClean="0"/>
              <a:t>maux</a:t>
            </a:r>
            <a:r>
              <a:rPr lang="fr-FR" sz="1400" smtClean="0"/>
              <a:t> » et des « </a:t>
            </a:r>
            <a:r>
              <a:rPr lang="fr-FR" sz="1400" i="1" smtClean="0"/>
              <a:t>mots</a:t>
            </a:r>
            <a:r>
              <a:rPr lang="fr-FR" sz="1400" smtClean="0"/>
              <a:t> » conduisent à une moindre visibilité des situations. Le temps ne semble pas apaiser l’aidant qui recherche encore et toujours des « </a:t>
            </a:r>
            <a:r>
              <a:rPr lang="fr-FR" sz="1400" i="1" smtClean="0"/>
              <a:t>solutions </a:t>
            </a:r>
            <a:r>
              <a:rPr lang="fr-FR" sz="1400" smtClean="0"/>
              <a:t>»…</a:t>
            </a:r>
          </a:p>
          <a:p>
            <a:pPr lvl="1" algn="just"/>
            <a:endParaRPr lang="fr-FR" sz="1400" smtClean="0"/>
          </a:p>
          <a:p>
            <a:pPr algn="just"/>
            <a:r>
              <a:rPr lang="fr-FR" sz="1800" b="1" smtClean="0"/>
              <a:t>Quand la personne décède…</a:t>
            </a:r>
          </a:p>
          <a:p>
            <a:pPr lvl="1" algn="just">
              <a:buClr>
                <a:schemeClr val="tx1"/>
              </a:buClr>
            </a:pPr>
            <a:r>
              <a:rPr lang="fr-FR" sz="1400" smtClean="0"/>
              <a:t>Le temps consacré aux patients disparus est toujours sujet de controverse tant il est vrai que le temps institutionnel continue à courir…</a:t>
            </a:r>
            <a:endParaRPr lang="fr-FR" sz="1800" b="1" smtClean="0"/>
          </a:p>
        </p:txBody>
      </p:sp>
      <p:sp>
        <p:nvSpPr>
          <p:cNvPr id="24579" name="ZoneTexte 3"/>
          <p:cNvSpPr txBox="1">
            <a:spLocks noChangeArrowheads="1"/>
          </p:cNvSpPr>
          <p:nvPr/>
        </p:nvSpPr>
        <p:spPr bwMode="auto">
          <a:xfrm>
            <a:off x="323850" y="1484313"/>
            <a:ext cx="184150" cy="369887"/>
          </a:xfrm>
          <a:prstGeom prst="rect">
            <a:avLst/>
          </a:prstGeom>
          <a:noFill/>
          <a:ln w="9525">
            <a:noFill/>
            <a:miter lim="800000"/>
            <a:headEnd/>
            <a:tailEnd/>
          </a:ln>
        </p:spPr>
        <p:txBody>
          <a:bodyPr wrap="none">
            <a:spAutoFit/>
          </a:bodyPr>
          <a:lstStyle/>
          <a:p>
            <a:endParaRPr lang="fr-FR">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checkerboard(across)">
                                      <p:cBhvr>
                                        <p:cTn id="18" dur="500"/>
                                        <p:tgtEl>
                                          <p:spTgt spid="3">
                                            <p:txEl>
                                              <p:pRg st="9" end="9"/>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21" dur="500"/>
                                        <p:tgtEl>
                                          <p:spTgt spid="3">
                                            <p:txEl>
                                              <p:pRg st="10" end="1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heckerboard(across)">
                                      <p:cBhvr>
                                        <p:cTn id="26" dur="2000"/>
                                        <p:tgtEl>
                                          <p:spTgt spid="3">
                                            <p:txEl>
                                              <p:pRg st="4" end="4"/>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heckerboard(across)">
                                      <p:cBhvr>
                                        <p:cTn id="29" dur="2000"/>
                                        <p:tgtEl>
                                          <p:spTgt spid="3">
                                            <p:txEl>
                                              <p:pRg st="5" end="5"/>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2000"/>
                                        <p:tgtEl>
                                          <p:spTgt spid="3">
                                            <p:txEl>
                                              <p:pRg st="6" end="6"/>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heckerboard(across)">
                                      <p:cBhvr>
                                        <p:cTn id="3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9768"/>
            <a:ext cx="8229600" cy="1399032"/>
          </a:xfrm>
        </p:spPr>
        <p:txBody>
          <a:bodyPr/>
          <a:lstStyle/>
          <a:p>
            <a:pPr marL="484632" fontAlgn="auto">
              <a:spcAft>
                <a:spcPts val="0"/>
              </a:spcAft>
              <a:defRPr/>
            </a:pPr>
            <a:r>
              <a:rPr lang="fr-FR" dirty="0" smtClean="0">
                <a:solidFill>
                  <a:schemeClr val="accent1">
                    <a:tint val="83000"/>
                    <a:satMod val="150000"/>
                  </a:schemeClr>
                </a:solidFill>
              </a:rPr>
              <a:t>En conclusion, il apparaît nécessaire (1) :</a:t>
            </a:r>
            <a:endParaRPr lang="fr-FR" dirty="0">
              <a:solidFill>
                <a:schemeClr val="accent1">
                  <a:tint val="83000"/>
                  <a:satMod val="150000"/>
                </a:schemeClr>
              </a:solidFill>
            </a:endParaRPr>
          </a:p>
        </p:txBody>
      </p:sp>
      <p:sp>
        <p:nvSpPr>
          <p:cNvPr id="3" name="Espace réservé du contenu 2"/>
          <p:cNvSpPr>
            <a:spLocks noGrp="1"/>
          </p:cNvSpPr>
          <p:nvPr>
            <p:ph idx="1"/>
          </p:nvPr>
        </p:nvSpPr>
        <p:spPr>
          <a:xfrm>
            <a:off x="250825" y="2060575"/>
            <a:ext cx="8507413" cy="4321175"/>
          </a:xfrm>
        </p:spPr>
        <p:txBody>
          <a:bodyPr>
            <a:normAutofit lnSpcReduction="10000"/>
          </a:bodyPr>
          <a:lstStyle/>
          <a:p>
            <a:pPr marL="448056" lvl="1" indent="-384048" fontAlgn="auto">
              <a:spcAft>
                <a:spcPts val="0"/>
              </a:spcAft>
              <a:buSzPct val="80000"/>
              <a:buFont typeface="Verdana"/>
              <a:buNone/>
              <a:defRPr/>
            </a:pPr>
            <a:r>
              <a:rPr lang="fr-FR" u="sng" dirty="0" smtClean="0"/>
              <a:t>Pour les usagers : </a:t>
            </a:r>
            <a:endParaRPr lang="fr-FR" dirty="0" smtClean="0"/>
          </a:p>
          <a:p>
            <a:pPr marL="448056" lvl="1" indent="-384048" fontAlgn="auto">
              <a:spcAft>
                <a:spcPts val="0"/>
              </a:spcAft>
              <a:buSzPct val="80000"/>
              <a:buFont typeface="Wingdings 2"/>
              <a:buChar char=""/>
              <a:defRPr/>
            </a:pPr>
            <a:r>
              <a:rPr lang="fr-FR" sz="2200" dirty="0" smtClean="0"/>
              <a:t>D’instituer dès que survient l’hypothèse d’une orientation en M.A.S. une articulation progressive entre la dynamique curative propre aux S.S.R. et le projet de vie attaché aux structures médico-sociales ;  </a:t>
            </a:r>
          </a:p>
          <a:p>
            <a:pPr marL="448056" lvl="1" indent="-384048" fontAlgn="auto">
              <a:spcAft>
                <a:spcPts val="0"/>
              </a:spcAft>
              <a:buSzPct val="80000"/>
              <a:buFont typeface="Wingdings 2"/>
              <a:buChar char=""/>
              <a:defRPr/>
            </a:pPr>
            <a:endParaRPr lang="fr-FR" sz="2500" dirty="0" smtClean="0"/>
          </a:p>
          <a:p>
            <a:pPr marL="448056" lvl="1" indent="-384048" fontAlgn="auto">
              <a:spcAft>
                <a:spcPts val="0"/>
              </a:spcAft>
              <a:buSzPct val="80000"/>
              <a:buFont typeface="Wingdings 2"/>
              <a:buChar char=""/>
              <a:defRPr/>
            </a:pPr>
            <a:r>
              <a:rPr lang="fr-FR" sz="2200" dirty="0" smtClean="0"/>
              <a:t>D’aider les familles à s’autoriser des temps de repos tant il est vrai que la fatigabilité peut être chronique et que la dépendance au temps institutionnel reste réelle ; </a:t>
            </a:r>
          </a:p>
          <a:p>
            <a:pPr marL="448056" lvl="1" indent="-384048" fontAlgn="auto">
              <a:spcAft>
                <a:spcPts val="0"/>
              </a:spcAft>
              <a:buSzPct val="80000"/>
              <a:buFont typeface="Wingdings 2"/>
              <a:buChar char=""/>
              <a:defRPr/>
            </a:pPr>
            <a:endParaRPr lang="fr-FR" sz="2500" dirty="0" smtClean="0"/>
          </a:p>
          <a:p>
            <a:pPr marL="448056" lvl="1" indent="-384048" fontAlgn="auto">
              <a:spcAft>
                <a:spcPts val="0"/>
              </a:spcAft>
              <a:buSzPct val="80000"/>
              <a:buFont typeface="Wingdings 2"/>
              <a:buChar char=""/>
              <a:defRPr/>
            </a:pPr>
            <a:r>
              <a:rPr lang="fr-FR" sz="2200" dirty="0" smtClean="0"/>
              <a:t>D’accorder à chacun le temps de se « </a:t>
            </a:r>
            <a:r>
              <a:rPr lang="fr-FR" sz="2200" i="1" dirty="0" smtClean="0"/>
              <a:t>resituer</a:t>
            </a:r>
            <a:r>
              <a:rPr lang="fr-FR" sz="2200" dirty="0" smtClean="0"/>
              <a:t> » dans une nouvelle dynamique.</a:t>
            </a:r>
          </a:p>
          <a:p>
            <a:pPr marL="448056" indent="-384048" fontAlgn="auto">
              <a:spcAft>
                <a:spcPts val="0"/>
              </a:spcAft>
              <a:buFont typeface="Wingdings 2"/>
              <a:buNone/>
              <a:defRPr/>
            </a:pPr>
            <a:endParaRPr lang="fr-FR" sz="2200" u="sng"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399032"/>
          </a:xfrm>
        </p:spPr>
        <p:txBody>
          <a:bodyPr/>
          <a:lstStyle/>
          <a:p>
            <a:pPr marL="484632" fontAlgn="auto">
              <a:spcAft>
                <a:spcPts val="0"/>
              </a:spcAft>
              <a:defRPr/>
            </a:pPr>
            <a:r>
              <a:rPr lang="fr-FR" dirty="0" smtClean="0">
                <a:solidFill>
                  <a:schemeClr val="accent1">
                    <a:tint val="83000"/>
                    <a:satMod val="150000"/>
                  </a:schemeClr>
                </a:solidFill>
              </a:rPr>
              <a:t>En conclusion, il apparaît nécessaire (2) :</a:t>
            </a:r>
            <a:endParaRPr lang="fr-FR" dirty="0">
              <a:solidFill>
                <a:schemeClr val="accent1">
                  <a:tint val="83000"/>
                  <a:satMod val="150000"/>
                </a:schemeClr>
              </a:solidFill>
            </a:endParaRPr>
          </a:p>
        </p:txBody>
      </p:sp>
      <p:sp>
        <p:nvSpPr>
          <p:cNvPr id="3" name="Espace réservé du contenu 2"/>
          <p:cNvSpPr>
            <a:spLocks noGrp="1"/>
          </p:cNvSpPr>
          <p:nvPr>
            <p:ph idx="1"/>
          </p:nvPr>
        </p:nvSpPr>
        <p:spPr>
          <a:xfrm>
            <a:off x="323850" y="1628775"/>
            <a:ext cx="8640763" cy="5229225"/>
          </a:xfrm>
        </p:spPr>
        <p:txBody>
          <a:bodyPr>
            <a:normAutofit fontScale="47500" lnSpcReduction="20000"/>
          </a:bodyPr>
          <a:lstStyle/>
          <a:p>
            <a:pPr marL="448056" lvl="1" indent="-384048" fontAlgn="auto">
              <a:spcAft>
                <a:spcPts val="0"/>
              </a:spcAft>
              <a:buSzPct val="80000"/>
              <a:buFont typeface="Verdana"/>
              <a:buNone/>
              <a:defRPr/>
            </a:pPr>
            <a:r>
              <a:rPr lang="fr-FR" sz="3800" u="sng" dirty="0" smtClean="0"/>
              <a:t>Pour les professionnels : </a:t>
            </a:r>
          </a:p>
          <a:p>
            <a:pPr marL="448056" lvl="1" indent="-384048" fontAlgn="auto">
              <a:spcAft>
                <a:spcPts val="0"/>
              </a:spcAft>
              <a:buSzPct val="80000"/>
              <a:buFont typeface="Wingdings 2"/>
              <a:buChar char=""/>
              <a:defRPr/>
            </a:pPr>
            <a:r>
              <a:rPr lang="fr-FR" sz="2900" dirty="0" smtClean="0"/>
              <a:t>De prendre en compte les impératifs de gestion du temps de chaque intervenant ;</a:t>
            </a:r>
          </a:p>
          <a:p>
            <a:pPr marL="448056" lvl="1" indent="-384048" fontAlgn="auto">
              <a:spcAft>
                <a:spcPts val="0"/>
              </a:spcAft>
              <a:buSzPct val="80000"/>
              <a:buFont typeface="Wingdings 2"/>
              <a:buChar char=""/>
              <a:defRPr/>
            </a:pPr>
            <a:endParaRPr lang="fr-FR" sz="2900" dirty="0" smtClean="0"/>
          </a:p>
          <a:p>
            <a:pPr marL="448056" lvl="1" indent="-384048" fontAlgn="auto">
              <a:spcAft>
                <a:spcPts val="0"/>
              </a:spcAft>
              <a:buSzPct val="80000"/>
              <a:buFont typeface="Wingdings 2"/>
              <a:buChar char=""/>
              <a:defRPr/>
            </a:pPr>
            <a:r>
              <a:rPr lang="fr-FR" sz="2900" dirty="0" smtClean="0"/>
              <a:t>De chercher à exprimer et à reconnaître les sentiments induits par la P.E.C. à long terme de personnes lourdement handicapées ;</a:t>
            </a:r>
          </a:p>
          <a:p>
            <a:pPr marL="448056" lvl="1" indent="-384048" fontAlgn="auto">
              <a:spcAft>
                <a:spcPts val="0"/>
              </a:spcAft>
              <a:buSzPct val="80000"/>
              <a:buFont typeface="Wingdings 2"/>
              <a:buChar char=""/>
              <a:defRPr/>
            </a:pPr>
            <a:endParaRPr lang="fr-FR" sz="2900" dirty="0" smtClean="0"/>
          </a:p>
          <a:p>
            <a:pPr marL="448056" lvl="1" indent="-384048" fontAlgn="auto">
              <a:spcAft>
                <a:spcPts val="0"/>
              </a:spcAft>
              <a:buSzPct val="80000"/>
              <a:buFont typeface="Wingdings 2"/>
              <a:buChar char=""/>
              <a:defRPr/>
            </a:pPr>
            <a:r>
              <a:rPr lang="fr-FR" sz="2900" dirty="0" smtClean="0"/>
              <a:t>D’accepter le fait d’être témoin « </a:t>
            </a:r>
            <a:r>
              <a:rPr lang="fr-FR" sz="2900" i="1" dirty="0" smtClean="0"/>
              <a:t>d’évolutions inattendues </a:t>
            </a:r>
            <a:r>
              <a:rPr lang="fr-FR" sz="2900" dirty="0" smtClean="0"/>
              <a:t>», suivies de renoncements tout aussi conséquents sans manquer de s’interroger sur ce qui aurait pu être fait ;</a:t>
            </a:r>
          </a:p>
          <a:p>
            <a:pPr marL="448056" lvl="1" indent="-384048" fontAlgn="auto">
              <a:spcAft>
                <a:spcPts val="0"/>
              </a:spcAft>
              <a:buSzPct val="80000"/>
              <a:buFont typeface="Wingdings 2"/>
              <a:buChar char=""/>
              <a:defRPr/>
            </a:pPr>
            <a:endParaRPr lang="fr-FR" sz="2900" dirty="0" smtClean="0"/>
          </a:p>
          <a:p>
            <a:pPr marL="448056" lvl="1" indent="-384048" fontAlgn="auto">
              <a:spcAft>
                <a:spcPts val="0"/>
              </a:spcAft>
              <a:buSzPct val="80000"/>
              <a:buFont typeface="Wingdings 2"/>
              <a:buChar char=""/>
              <a:defRPr/>
            </a:pPr>
            <a:r>
              <a:rPr lang="fr-FR" sz="2900" dirty="0" smtClean="0"/>
              <a:t>De reconnaitre l’importance de réajuster les modalités d’intervention et de fonctionnement afin de maintenir une dynamique dans le temps tout en prévenant  les risques d’épuisement professionnel, ce qui reste un équilibre difficile ;</a:t>
            </a:r>
          </a:p>
          <a:p>
            <a:pPr marL="448056" lvl="1" indent="-384048" fontAlgn="auto">
              <a:spcAft>
                <a:spcPts val="0"/>
              </a:spcAft>
              <a:buSzPct val="80000"/>
              <a:buFont typeface="Wingdings 2"/>
              <a:buChar char=""/>
              <a:defRPr/>
            </a:pPr>
            <a:endParaRPr lang="fr-FR" sz="2900" dirty="0" smtClean="0"/>
          </a:p>
          <a:p>
            <a:pPr marL="448056" lvl="1" indent="-384048" fontAlgn="auto">
              <a:spcAft>
                <a:spcPts val="0"/>
              </a:spcAft>
              <a:buSzPct val="80000"/>
              <a:buFont typeface="Wingdings 2"/>
              <a:buChar char=""/>
              <a:defRPr/>
            </a:pPr>
            <a:r>
              <a:rPr lang="fr-FR" sz="2900" dirty="0" smtClean="0"/>
              <a:t>D’intégrer que le besoin majeur de reconnaissance ne dépend pas de ce qui est fait autour des usagers mais de notre capacité à faire évoluer notre regard sur la nature des soins délivrés .</a:t>
            </a:r>
          </a:p>
          <a:p>
            <a:pPr marL="448056" indent="-384048" fontAlgn="auto">
              <a:spcAft>
                <a:spcPts val="0"/>
              </a:spcAft>
              <a:buFont typeface="Wingdings 2"/>
              <a:buChar char=""/>
              <a:defRPr/>
            </a:pPr>
            <a:endParaRPr lang="fr-FR" sz="2200" dirty="0" smtClean="0"/>
          </a:p>
          <a:p>
            <a:pPr marL="448056" indent="-384048" fontAlgn="auto">
              <a:spcAft>
                <a:spcPts val="0"/>
              </a:spcAft>
              <a:buFont typeface="Wingdings 2"/>
              <a:buChar char=""/>
              <a:defRPr/>
            </a:pPr>
            <a:endParaRPr lang="fr-FR" sz="2200" dirty="0" smtClean="0"/>
          </a:p>
          <a:p>
            <a:pPr marL="448056" indent="-384048" algn="ctr" fontAlgn="auto">
              <a:spcAft>
                <a:spcPts val="0"/>
              </a:spcAft>
              <a:buFont typeface="Wingdings 2"/>
              <a:buNone/>
              <a:defRPr/>
            </a:pPr>
            <a:r>
              <a:rPr lang="fr-FR" sz="3300" b="1" i="1" dirty="0" smtClean="0"/>
              <a:t>Ce travail collectif nous a permis de prendre le temps de confronter nos points de vue, de  penser ensemble  aux effets du temps  et d’aborder la question fondamentale du sens de nos pratiques.</a:t>
            </a:r>
            <a:endParaRPr lang="fr-FR" sz="3300" dirty="0" smtClean="0"/>
          </a:p>
          <a:p>
            <a:pPr marL="448056" indent="-384048" fontAlgn="auto">
              <a:spcAft>
                <a:spcPts val="0"/>
              </a:spcAft>
              <a:buFont typeface="Wingdings 2"/>
              <a:buChar char=""/>
              <a:defRP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2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484632" fontAlgn="auto">
              <a:spcAft>
                <a:spcPts val="0"/>
              </a:spcAft>
              <a:defRPr/>
            </a:pPr>
            <a:r>
              <a:rPr lang="fr-FR" dirty="0" smtClean="0">
                <a:solidFill>
                  <a:schemeClr val="accent1">
                    <a:tint val="83000"/>
                    <a:satMod val="150000"/>
                  </a:schemeClr>
                </a:solidFill>
              </a:rPr>
              <a:t>MERCI DE VOTRE ATTENTION</a:t>
            </a:r>
            <a:endParaRPr lang="fr-FR" dirty="0">
              <a:solidFill>
                <a:schemeClr val="accent1">
                  <a:tint val="83000"/>
                  <a:satMod val="150000"/>
                </a:schemeClr>
              </a:solidFill>
            </a:endParaRPr>
          </a:p>
        </p:txBody>
      </p:sp>
      <p:sp>
        <p:nvSpPr>
          <p:cNvPr id="3" name="Espace réservé du contenu 2"/>
          <p:cNvSpPr>
            <a:spLocks noGrp="1"/>
          </p:cNvSpPr>
          <p:nvPr>
            <p:ph idx="1"/>
          </p:nvPr>
        </p:nvSpPr>
        <p:spPr>
          <a:xfrm>
            <a:off x="457200" y="1882775"/>
            <a:ext cx="8229600" cy="4572000"/>
          </a:xfrm>
        </p:spPr>
        <p:txBody>
          <a:bodyPr>
            <a:normAutofit fontScale="62500" lnSpcReduction="20000"/>
          </a:bodyPr>
          <a:lstStyle/>
          <a:p>
            <a:pPr marL="448056" indent="-384048" algn="ctr" fontAlgn="auto">
              <a:spcAft>
                <a:spcPts val="0"/>
              </a:spcAft>
              <a:buFont typeface="Wingdings 2"/>
              <a:buNone/>
              <a:defRPr/>
            </a:pPr>
            <a:r>
              <a:rPr lang="fr-FR" i="1" dirty="0" smtClean="0"/>
              <a:t>Emilie BELLOC (monitrice éducatrice)</a:t>
            </a:r>
          </a:p>
          <a:p>
            <a:pPr marL="448056" indent="-384048" algn="ctr" fontAlgn="auto">
              <a:spcAft>
                <a:spcPts val="0"/>
              </a:spcAft>
              <a:buFont typeface="Wingdings 2"/>
              <a:buNone/>
              <a:defRPr/>
            </a:pPr>
            <a:r>
              <a:rPr lang="fr-FR" i="1" dirty="0" smtClean="0"/>
              <a:t>Cécile BERGER (ergothérapeute)</a:t>
            </a:r>
          </a:p>
          <a:p>
            <a:pPr marL="448056" indent="-384048" algn="ctr" fontAlgn="auto">
              <a:spcAft>
                <a:spcPts val="0"/>
              </a:spcAft>
              <a:buFont typeface="Wingdings 2"/>
              <a:buNone/>
              <a:defRPr/>
            </a:pPr>
            <a:r>
              <a:rPr lang="fr-FR" i="1" dirty="0" err="1" smtClean="0"/>
              <a:t>Mayie</a:t>
            </a:r>
            <a:r>
              <a:rPr lang="fr-FR" i="1" dirty="0" smtClean="0"/>
              <a:t> BERHONDE (aide soignante)</a:t>
            </a:r>
          </a:p>
          <a:p>
            <a:pPr marL="448056" indent="-384048" algn="ctr" fontAlgn="auto">
              <a:spcAft>
                <a:spcPts val="0"/>
              </a:spcAft>
              <a:buFont typeface="Wingdings 2"/>
              <a:buNone/>
              <a:defRPr/>
            </a:pPr>
            <a:r>
              <a:rPr lang="fr-FR" i="1" dirty="0" smtClean="0"/>
              <a:t>Marie-José BLANDINIERES (orthophoniste)</a:t>
            </a:r>
          </a:p>
          <a:p>
            <a:pPr marL="448056" indent="-384048" algn="ctr" fontAlgn="auto">
              <a:spcAft>
                <a:spcPts val="0"/>
              </a:spcAft>
              <a:buFont typeface="Wingdings 2"/>
              <a:buNone/>
              <a:defRPr/>
            </a:pPr>
            <a:r>
              <a:rPr lang="fr-FR" i="1" dirty="0" smtClean="0"/>
              <a:t>François DESMARTIS (médecin psychiatre)</a:t>
            </a:r>
          </a:p>
          <a:p>
            <a:pPr marL="448056" indent="-384048" algn="ctr" fontAlgn="auto">
              <a:spcAft>
                <a:spcPts val="0"/>
              </a:spcAft>
              <a:buFont typeface="Wingdings 2"/>
              <a:buNone/>
              <a:defRPr/>
            </a:pPr>
            <a:r>
              <a:rPr lang="fr-FR" i="1" dirty="0" smtClean="0"/>
              <a:t>Cristiane DINIZ (psychologue)</a:t>
            </a:r>
          </a:p>
          <a:p>
            <a:pPr marL="448056" indent="-384048" algn="ctr" fontAlgn="auto">
              <a:spcAft>
                <a:spcPts val="0"/>
              </a:spcAft>
              <a:buFont typeface="Wingdings 2"/>
              <a:buNone/>
              <a:defRPr/>
            </a:pPr>
            <a:r>
              <a:rPr lang="fr-FR" i="1" dirty="0" smtClean="0"/>
              <a:t>Sylvie LARRAGNEGUY (infirmière)</a:t>
            </a:r>
          </a:p>
          <a:p>
            <a:pPr marL="448056" indent="-384048" algn="ctr" fontAlgn="auto">
              <a:spcAft>
                <a:spcPts val="0"/>
              </a:spcAft>
              <a:buFont typeface="Wingdings 2"/>
              <a:buNone/>
              <a:defRPr/>
            </a:pPr>
            <a:r>
              <a:rPr lang="fr-FR" i="1" dirty="0" smtClean="0"/>
              <a:t>Julie LARREGUY (monitrice éducatrice)</a:t>
            </a:r>
          </a:p>
          <a:p>
            <a:pPr marL="448056" indent="-384048" algn="ctr" fontAlgn="auto">
              <a:spcAft>
                <a:spcPts val="0"/>
              </a:spcAft>
              <a:buFont typeface="Wingdings 2"/>
              <a:buNone/>
              <a:defRPr/>
            </a:pPr>
            <a:r>
              <a:rPr lang="fr-FR" i="1" dirty="0" smtClean="0"/>
              <a:t>Myriam LEON (aide soignante)</a:t>
            </a:r>
          </a:p>
          <a:p>
            <a:pPr marL="448056" indent="-384048" algn="ctr" fontAlgn="auto">
              <a:spcAft>
                <a:spcPts val="0"/>
              </a:spcAft>
              <a:buFont typeface="Wingdings 2"/>
              <a:buNone/>
              <a:defRPr/>
            </a:pPr>
            <a:r>
              <a:rPr lang="fr-FR" i="1" dirty="0" smtClean="0"/>
              <a:t>Ingrid LOUBIERE (aide soignante)</a:t>
            </a:r>
          </a:p>
          <a:p>
            <a:pPr marL="448056" indent="-384048" algn="ctr" fontAlgn="auto">
              <a:spcAft>
                <a:spcPts val="0"/>
              </a:spcAft>
              <a:buFont typeface="Wingdings 2"/>
              <a:buNone/>
              <a:defRPr/>
            </a:pPr>
            <a:r>
              <a:rPr lang="fr-FR" i="1" dirty="0" smtClean="0"/>
              <a:t>Karine MALE DIT CAZOT (aide soignante)</a:t>
            </a:r>
          </a:p>
          <a:p>
            <a:pPr marL="448056" indent="-384048" algn="ctr" fontAlgn="auto">
              <a:spcAft>
                <a:spcPts val="0"/>
              </a:spcAft>
              <a:buFont typeface="Wingdings 2"/>
              <a:buNone/>
              <a:defRPr/>
            </a:pPr>
            <a:r>
              <a:rPr lang="fr-FR" i="1" dirty="0" smtClean="0"/>
              <a:t>Françoise MILHERES (aide soignante)</a:t>
            </a:r>
          </a:p>
          <a:p>
            <a:pPr marL="448056" indent="-384048" algn="ctr" fontAlgn="auto">
              <a:spcAft>
                <a:spcPts val="0"/>
              </a:spcAft>
              <a:buFont typeface="Wingdings 2"/>
              <a:buNone/>
              <a:defRPr/>
            </a:pPr>
            <a:r>
              <a:rPr lang="fr-FR" i="1" dirty="0" smtClean="0"/>
              <a:t>Karim MOHAMEDI (aide soignant)</a:t>
            </a:r>
          </a:p>
          <a:p>
            <a:pPr marL="448056" indent="-384048" algn="ctr" fontAlgn="auto">
              <a:spcAft>
                <a:spcPts val="0"/>
              </a:spcAft>
              <a:buFont typeface="Wingdings 2"/>
              <a:buNone/>
              <a:defRPr/>
            </a:pPr>
            <a:r>
              <a:rPr lang="fr-FR" i="1" dirty="0" smtClean="0"/>
              <a:t>Guilaine SARTORI (kinésithérapeute)</a:t>
            </a:r>
          </a:p>
          <a:p>
            <a:pPr marL="448056" indent="-384048" algn="ctr" fontAlgn="auto">
              <a:spcAft>
                <a:spcPts val="0"/>
              </a:spcAft>
              <a:buFont typeface="Wingdings 2"/>
              <a:buNone/>
              <a:defRPr/>
            </a:pPr>
            <a:r>
              <a:rPr lang="fr-FR" i="1" dirty="0" smtClean="0"/>
              <a:t>Brigitte VOISIN (infirmière)</a:t>
            </a:r>
          </a:p>
          <a:p>
            <a:pPr marL="448056" indent="-384048" algn="ctr" fontAlgn="auto">
              <a:spcAft>
                <a:spcPts val="0"/>
              </a:spcAft>
              <a:buFont typeface="Wingdings 2"/>
              <a:buNone/>
              <a:defRPr/>
            </a:pPr>
            <a:endParaRPr lang="fr-FR" i="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1399032"/>
          </a:xfrm>
        </p:spPr>
        <p:txBody>
          <a:bodyPr/>
          <a:lstStyle/>
          <a:p>
            <a:pPr marL="484632" algn="ctr" fontAlgn="auto">
              <a:spcAft>
                <a:spcPts val="0"/>
              </a:spcAft>
              <a:defRPr/>
            </a:pPr>
            <a:r>
              <a:rPr lang="fr-FR" dirty="0" smtClean="0">
                <a:solidFill>
                  <a:schemeClr val="accent1">
                    <a:tint val="83000"/>
                    <a:satMod val="150000"/>
                  </a:schemeClr>
                </a:solidFill>
              </a:rPr>
              <a:t>La M.A.S. au fil du temps</a:t>
            </a:r>
            <a:endParaRPr lang="fr-FR" dirty="0">
              <a:solidFill>
                <a:schemeClr val="accent1">
                  <a:tint val="83000"/>
                  <a:satMod val="150000"/>
                </a:schemeClr>
              </a:solidFill>
            </a:endParaRPr>
          </a:p>
        </p:txBody>
      </p:sp>
      <p:sp>
        <p:nvSpPr>
          <p:cNvPr id="3" name="Espace réservé du contenu 2"/>
          <p:cNvSpPr>
            <a:spLocks noGrp="1"/>
          </p:cNvSpPr>
          <p:nvPr>
            <p:ph idx="1"/>
          </p:nvPr>
        </p:nvSpPr>
        <p:spPr>
          <a:xfrm>
            <a:off x="250825" y="1752600"/>
            <a:ext cx="8642350" cy="4975225"/>
          </a:xfrm>
        </p:spPr>
        <p:txBody>
          <a:bodyPr>
            <a:normAutofit fontScale="92500"/>
          </a:bodyPr>
          <a:lstStyle/>
          <a:p>
            <a:pPr marL="448056" indent="-384048" algn="just" fontAlgn="auto">
              <a:spcAft>
                <a:spcPts val="0"/>
              </a:spcAft>
              <a:buFont typeface="Wingdings" pitchFamily="2" charset="2"/>
              <a:buChar char="v"/>
              <a:defRPr/>
            </a:pPr>
            <a:r>
              <a:rPr lang="fr-FR" sz="2200" b="1" dirty="0" smtClean="0"/>
              <a:t>1985</a:t>
            </a:r>
            <a:r>
              <a:rPr lang="fr-FR" sz="2200" dirty="0" smtClean="0"/>
              <a:t> : création de la M.A.S. avec une population très hétérogène et une prise en charge (</a:t>
            </a:r>
            <a:r>
              <a:rPr lang="fr-FR" sz="2200" i="1" dirty="0" smtClean="0"/>
              <a:t>P.E.C.</a:t>
            </a:r>
            <a:r>
              <a:rPr lang="fr-FR" sz="2200" dirty="0" smtClean="0"/>
              <a:t>) peu diversifiée ;</a:t>
            </a:r>
          </a:p>
          <a:p>
            <a:pPr marL="448056" indent="-384048" algn="just" fontAlgn="auto">
              <a:spcAft>
                <a:spcPts val="0"/>
              </a:spcAft>
              <a:buFont typeface="Wingdings" pitchFamily="2" charset="2"/>
              <a:buChar char="v"/>
              <a:defRPr/>
            </a:pPr>
            <a:endParaRPr lang="fr-FR" sz="2200" dirty="0" smtClean="0"/>
          </a:p>
          <a:p>
            <a:pPr marL="448056" indent="-384048" algn="just" fontAlgn="auto">
              <a:spcAft>
                <a:spcPts val="0"/>
              </a:spcAft>
              <a:buFont typeface="Wingdings" pitchFamily="2" charset="2"/>
              <a:buChar char="v"/>
              <a:defRPr/>
            </a:pPr>
            <a:r>
              <a:rPr lang="fr-FR" sz="2200" b="1" dirty="0" smtClean="0"/>
              <a:t>1992 / 1997 / 2007 </a:t>
            </a:r>
            <a:r>
              <a:rPr lang="fr-FR" sz="2200" dirty="0" smtClean="0"/>
              <a:t>: </a:t>
            </a:r>
            <a:r>
              <a:rPr lang="fr-FR" sz="2235" dirty="0" smtClean="0"/>
              <a:t>évolution et extensions successives ; pour arriver, progressivement, à 72 lits en internat dont 36 dédiés aux personnes traumatisées crâniennes et </a:t>
            </a:r>
            <a:r>
              <a:rPr lang="fr-FR" sz="2235" dirty="0" err="1" smtClean="0"/>
              <a:t>cérébro</a:t>
            </a:r>
            <a:r>
              <a:rPr lang="fr-FR" sz="2235" dirty="0" smtClean="0"/>
              <a:t>-lésées (</a:t>
            </a:r>
            <a:r>
              <a:rPr lang="fr-FR" sz="2235" i="1" dirty="0" smtClean="0"/>
              <a:t>G.O.S. 3 et 4</a:t>
            </a:r>
            <a:r>
              <a:rPr lang="fr-FR" sz="2235" dirty="0" smtClean="0"/>
              <a:t>) au sein d’unités de vie spécifiques ;</a:t>
            </a:r>
          </a:p>
          <a:p>
            <a:pPr marL="448056" indent="-384048" algn="just" fontAlgn="auto">
              <a:spcAft>
                <a:spcPts val="0"/>
              </a:spcAft>
              <a:buFont typeface="Wingdings" pitchFamily="2" charset="2"/>
              <a:buChar char="v"/>
              <a:defRPr/>
            </a:pPr>
            <a:endParaRPr lang="fr-FR" sz="2235" dirty="0" smtClean="0"/>
          </a:p>
          <a:p>
            <a:pPr marL="448056" indent="-384048" algn="just" fontAlgn="auto">
              <a:spcAft>
                <a:spcPts val="0"/>
              </a:spcAft>
              <a:buFont typeface="Wingdings" pitchFamily="2" charset="2"/>
              <a:buChar char="v"/>
              <a:defRPr/>
            </a:pPr>
            <a:r>
              <a:rPr lang="fr-FR" sz="2194" dirty="0" smtClean="0"/>
              <a:t>Progressivement la place des soignants s’est aussi différenciée.</a:t>
            </a:r>
          </a:p>
          <a:p>
            <a:pPr marL="448056" indent="-384048" algn="just" fontAlgn="auto">
              <a:spcAft>
                <a:spcPts val="0"/>
              </a:spcAft>
              <a:buFont typeface="Wingdings 2"/>
              <a:buNone/>
              <a:defRPr/>
            </a:pPr>
            <a:endParaRPr lang="fr-FR" sz="2200" b="1" dirty="0" smtClean="0"/>
          </a:p>
          <a:p>
            <a:pPr marL="448056" indent="-384048" algn="just" fontAlgn="auto">
              <a:spcAft>
                <a:spcPts val="0"/>
              </a:spcAft>
              <a:buFont typeface="Wingdings 2"/>
              <a:buNone/>
              <a:defRPr/>
            </a:pPr>
            <a:r>
              <a:rPr lang="fr-FR" sz="3500" b="1" dirty="0" smtClean="0"/>
              <a:t>®</a:t>
            </a:r>
            <a:r>
              <a:rPr lang="fr-FR" sz="2200" b="1" dirty="0" smtClean="0"/>
              <a:t> </a:t>
            </a:r>
            <a:r>
              <a:rPr lang="fr-FR" sz="2200" dirty="0" smtClean="0"/>
              <a:t> Fonctions des M.A.S. = </a:t>
            </a:r>
            <a:r>
              <a:rPr lang="fr-FR" sz="2194" dirty="0" smtClean="0"/>
              <a:t>des unités de vie, quel que</a:t>
            </a:r>
          </a:p>
          <a:p>
            <a:pPr marL="448056" indent="-384048" algn="just" fontAlgn="auto">
              <a:spcAft>
                <a:spcPts val="0"/>
              </a:spcAft>
              <a:buFont typeface="Wingdings 2"/>
              <a:buNone/>
              <a:defRPr/>
            </a:pPr>
            <a:r>
              <a:rPr lang="fr-FR" sz="2194" dirty="0" smtClean="0"/>
              <a:t>soit leur niveau de médicalisation, destinées à assurer de manière</a:t>
            </a:r>
          </a:p>
          <a:p>
            <a:pPr marL="448056" indent="-384048" algn="just" fontAlgn="auto">
              <a:spcAft>
                <a:spcPts val="0"/>
              </a:spcAft>
              <a:buFont typeface="Wingdings 2"/>
              <a:buNone/>
              <a:defRPr/>
            </a:pPr>
            <a:r>
              <a:rPr lang="fr-FR" sz="2194" dirty="0" smtClean="0"/>
              <a:t>durable </a:t>
            </a:r>
            <a:r>
              <a:rPr lang="fr-FR" sz="2065" dirty="0" smtClean="0"/>
              <a:t>les besoins courants de la vie, la surveillance médicale,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checkerboard(across)">
                                      <p:cBhvr>
                                        <p:cTn id="19" dur="500"/>
                                        <p:tgtEl>
                                          <p:spTgt spid="3">
                                            <p:txEl>
                                              <p:pRg st="6" end="6"/>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checkerboard(across)">
                                      <p:cBhvr>
                                        <p:cTn id="22" dur="500"/>
                                        <p:tgtEl>
                                          <p:spTgt spid="3">
                                            <p:txEl>
                                              <p:pRg st="7" end="7"/>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checkerboard(across)">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1399032"/>
          </a:xfrm>
        </p:spPr>
        <p:txBody>
          <a:bodyPr/>
          <a:lstStyle/>
          <a:p>
            <a:pPr marL="484632" fontAlgn="auto">
              <a:spcAft>
                <a:spcPts val="0"/>
              </a:spcAft>
              <a:defRPr/>
            </a:pPr>
            <a:r>
              <a:rPr lang="fr-FR" dirty="0" smtClean="0">
                <a:solidFill>
                  <a:schemeClr val="accent1">
                    <a:tint val="83000"/>
                    <a:satMod val="150000"/>
                  </a:schemeClr>
                </a:solidFill>
              </a:rPr>
              <a:t>L’évolution de nos pratiques dans le temps</a:t>
            </a:r>
            <a:endParaRPr lang="fr-FR" dirty="0">
              <a:solidFill>
                <a:schemeClr val="accent1">
                  <a:tint val="83000"/>
                  <a:satMod val="150000"/>
                </a:schemeClr>
              </a:solidFill>
            </a:endParaRPr>
          </a:p>
        </p:txBody>
      </p:sp>
      <p:sp>
        <p:nvSpPr>
          <p:cNvPr id="3" name="Espace réservé du contenu 2"/>
          <p:cNvSpPr>
            <a:spLocks noGrp="1"/>
          </p:cNvSpPr>
          <p:nvPr>
            <p:ph idx="1"/>
          </p:nvPr>
        </p:nvSpPr>
        <p:spPr>
          <a:xfrm>
            <a:off x="107950" y="1773238"/>
            <a:ext cx="8856663" cy="4895850"/>
          </a:xfrm>
        </p:spPr>
        <p:txBody>
          <a:bodyPr>
            <a:normAutofit fontScale="55000" lnSpcReduction="20000"/>
          </a:bodyPr>
          <a:lstStyle/>
          <a:p>
            <a:pPr marL="448056" indent="-384048" algn="just" fontAlgn="auto">
              <a:spcAft>
                <a:spcPts val="0"/>
              </a:spcAft>
              <a:buFont typeface="Wingdings 2"/>
              <a:buChar char=""/>
              <a:defRPr/>
            </a:pPr>
            <a:r>
              <a:rPr lang="fr-FR" sz="3300" dirty="0" smtClean="0"/>
              <a:t>Vis-à-vis des usagers </a:t>
            </a:r>
          </a:p>
          <a:p>
            <a:pPr marL="822960" lvl="1" algn="just" fontAlgn="auto">
              <a:spcAft>
                <a:spcPts val="0"/>
              </a:spcAft>
              <a:buClr>
                <a:schemeClr val="tx1"/>
              </a:buClr>
              <a:buFont typeface="Verdana"/>
              <a:buChar char="›"/>
              <a:defRPr/>
            </a:pPr>
            <a:r>
              <a:rPr lang="fr-FR" sz="2900" dirty="0" smtClean="0"/>
              <a:t>Individualisation et personnalisation de la P.E.C. au sein d’un dispositif collectif ;</a:t>
            </a:r>
          </a:p>
          <a:p>
            <a:pPr marL="822960" lvl="1" algn="just" fontAlgn="auto">
              <a:spcAft>
                <a:spcPts val="0"/>
              </a:spcAft>
              <a:buClr>
                <a:schemeClr val="tx1"/>
              </a:buClr>
              <a:buFont typeface="Verdana"/>
              <a:buChar char="›"/>
              <a:defRPr/>
            </a:pPr>
            <a:r>
              <a:rPr lang="fr-FR" sz="2900" dirty="0" smtClean="0"/>
              <a:t>Développement des échanges sociaux vers l’extérieur ;</a:t>
            </a:r>
          </a:p>
          <a:p>
            <a:pPr marL="822960" lvl="1" algn="just" fontAlgn="auto">
              <a:spcAft>
                <a:spcPts val="0"/>
              </a:spcAft>
              <a:buClr>
                <a:schemeClr val="tx1"/>
              </a:buClr>
              <a:buFont typeface="Verdana"/>
              <a:buChar char="›"/>
              <a:defRPr/>
            </a:pPr>
            <a:r>
              <a:rPr lang="fr-FR" sz="2900" dirty="0" smtClean="0"/>
              <a:t>Organisation de « </a:t>
            </a:r>
            <a:r>
              <a:rPr lang="fr-FR" sz="2900" i="1" dirty="0" smtClean="0"/>
              <a:t>fenêtres thérapeutiques </a:t>
            </a:r>
            <a:r>
              <a:rPr lang="fr-FR" sz="2900" dirty="0" smtClean="0"/>
              <a:t>» afin d’éviter les effets néfastes de la chronicité.</a:t>
            </a:r>
          </a:p>
          <a:p>
            <a:pPr marL="822960" lvl="1" algn="just" fontAlgn="auto">
              <a:spcAft>
                <a:spcPts val="0"/>
              </a:spcAft>
              <a:buFont typeface="Verdana"/>
              <a:buChar char="›"/>
              <a:defRPr/>
            </a:pPr>
            <a:endParaRPr lang="fr-FR" dirty="0" smtClean="0"/>
          </a:p>
          <a:p>
            <a:pPr marL="448056" indent="-384048" algn="just" fontAlgn="auto">
              <a:spcAft>
                <a:spcPts val="0"/>
              </a:spcAft>
              <a:buFont typeface="Wingdings 2"/>
              <a:buChar char=""/>
              <a:defRPr/>
            </a:pPr>
            <a:r>
              <a:rPr lang="fr-FR" sz="3300" dirty="0" smtClean="0"/>
              <a:t>Vis-à-vis des familles : </a:t>
            </a:r>
          </a:p>
          <a:p>
            <a:pPr marL="822960" lvl="1" algn="just" fontAlgn="auto">
              <a:spcAft>
                <a:spcPts val="0"/>
              </a:spcAft>
              <a:buClr>
                <a:schemeClr val="tx1"/>
              </a:buClr>
              <a:buFont typeface="Verdana"/>
              <a:buChar char="›"/>
              <a:defRPr/>
            </a:pPr>
            <a:r>
              <a:rPr lang="fr-FR" sz="2900" dirty="0" smtClean="0"/>
              <a:t>Réajustement des modalités relationnelles qui sont devenues plus formelles. </a:t>
            </a:r>
          </a:p>
          <a:p>
            <a:pPr marL="822960" lvl="1" algn="just" fontAlgn="auto">
              <a:spcAft>
                <a:spcPts val="0"/>
              </a:spcAft>
              <a:buFont typeface="Verdana"/>
              <a:buChar char="›"/>
              <a:defRPr/>
            </a:pPr>
            <a:endParaRPr lang="fr-FR" sz="2900" dirty="0" smtClean="0"/>
          </a:p>
          <a:p>
            <a:pPr marL="448056" indent="-384048" algn="just" fontAlgn="auto">
              <a:spcAft>
                <a:spcPts val="0"/>
              </a:spcAft>
              <a:buFont typeface="Wingdings 2"/>
              <a:buChar char=""/>
              <a:defRPr/>
            </a:pPr>
            <a:r>
              <a:rPr lang="fr-FR" sz="3273" dirty="0" smtClean="0"/>
              <a:t>Entre professionnels :</a:t>
            </a:r>
          </a:p>
          <a:p>
            <a:pPr marL="822960" lvl="1" algn="just" fontAlgn="auto">
              <a:spcAft>
                <a:spcPts val="0"/>
              </a:spcAft>
              <a:buClr>
                <a:schemeClr val="tx1"/>
              </a:buClr>
              <a:buFont typeface="Verdana"/>
              <a:buChar char="›"/>
              <a:defRPr/>
            </a:pPr>
            <a:r>
              <a:rPr lang="fr-FR" sz="2900" dirty="0" smtClean="0"/>
              <a:t>Réappropriation et reconnaissance du rôle de chacun au sein d’une équipe pluridisciplinaire qui s’est, au fil du temps,  particulièrement enrichie ;</a:t>
            </a:r>
          </a:p>
          <a:p>
            <a:pPr marL="822960" lvl="1" algn="just" fontAlgn="auto">
              <a:spcAft>
                <a:spcPts val="0"/>
              </a:spcAft>
              <a:buClr>
                <a:schemeClr val="tx1"/>
              </a:buClr>
              <a:buFont typeface="Verdana"/>
              <a:buChar char="›"/>
              <a:defRPr/>
            </a:pPr>
            <a:r>
              <a:rPr lang="fr-FR" sz="2900" dirty="0" smtClean="0"/>
              <a:t>Prise de distance professionnelle afin d’éviter de réorienter sur soi-même les regards posés sur l’usager ;</a:t>
            </a:r>
          </a:p>
          <a:p>
            <a:pPr marL="822960" lvl="1" algn="just" fontAlgn="auto">
              <a:spcAft>
                <a:spcPts val="0"/>
              </a:spcAft>
              <a:buClr>
                <a:schemeClr val="tx1"/>
              </a:buClr>
              <a:buFont typeface="Verdana"/>
              <a:buChar char="›"/>
              <a:defRPr/>
            </a:pPr>
            <a:r>
              <a:rPr lang="fr-FR" sz="2900" dirty="0" smtClean="0"/>
              <a:t>Nécessité pour partie des plus anciens de faire le « deuil » d’un temps passé, souvent idéalisé, afin d’investir le temps présent.</a:t>
            </a:r>
          </a:p>
          <a:p>
            <a:pPr marL="822960" lvl="1" fontAlgn="auto">
              <a:spcAft>
                <a:spcPts val="0"/>
              </a:spcAft>
              <a:buFont typeface="Verdana"/>
              <a:buChar char="›"/>
              <a:defRPr/>
            </a:pPr>
            <a:endParaRPr lang="fr-FR" dirty="0" smtClean="0"/>
          </a:p>
          <a:p>
            <a:pPr marL="448056" lvl="1" indent="-384048" algn="ctr" fontAlgn="auto">
              <a:spcAft>
                <a:spcPts val="0"/>
              </a:spcAft>
              <a:buSzPct val="80000"/>
              <a:buFont typeface="Verdana"/>
              <a:buNone/>
              <a:defRPr/>
            </a:pPr>
            <a:endParaRPr lang="fr-FR" sz="3273" b="1" i="1" dirty="0" smtClean="0"/>
          </a:p>
          <a:p>
            <a:pPr marL="448056" lvl="1" indent="-384048" algn="ctr" fontAlgn="auto">
              <a:spcAft>
                <a:spcPts val="0"/>
              </a:spcAft>
              <a:buSzPct val="80000"/>
              <a:buFont typeface="Verdana"/>
              <a:buNone/>
              <a:defRPr/>
            </a:pPr>
            <a:r>
              <a:rPr lang="fr-FR" sz="3273" b="1" i="1" dirty="0" smtClean="0"/>
              <a:t>L’évolution des pratiques remodèle un cadre institutionnel (petite structure – sphère familiale) qui créée ainsi un rythme dans l’institution </a:t>
            </a:r>
            <a:endParaRPr lang="fr-FR" sz="3273"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animEffect transition="in" filter="checkerboard(across)">
                                      <p:cBhvr>
                                        <p:cTn id="33"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399032"/>
          </a:xfrm>
        </p:spPr>
        <p:txBody>
          <a:bodyPr/>
          <a:lstStyle/>
          <a:p>
            <a:pPr marL="484632" fontAlgn="auto">
              <a:spcAft>
                <a:spcPts val="0"/>
              </a:spcAft>
              <a:defRPr/>
            </a:pPr>
            <a:r>
              <a:rPr lang="fr-FR" dirty="0" smtClean="0">
                <a:solidFill>
                  <a:schemeClr val="accent1">
                    <a:tint val="83000"/>
                    <a:satMod val="150000"/>
                  </a:schemeClr>
                </a:solidFill>
              </a:rPr>
              <a:t>Les effets de la P.E.C. de longue durée</a:t>
            </a:r>
            <a:endParaRPr lang="fr-FR" dirty="0">
              <a:solidFill>
                <a:schemeClr val="accent1">
                  <a:tint val="83000"/>
                  <a:satMod val="150000"/>
                </a:schemeClr>
              </a:solidFill>
            </a:endParaRPr>
          </a:p>
        </p:txBody>
      </p:sp>
      <p:sp>
        <p:nvSpPr>
          <p:cNvPr id="3" name="Espace réservé du contenu 2"/>
          <p:cNvSpPr>
            <a:spLocks noGrp="1"/>
          </p:cNvSpPr>
          <p:nvPr>
            <p:ph idx="1"/>
          </p:nvPr>
        </p:nvSpPr>
        <p:spPr>
          <a:xfrm>
            <a:off x="0" y="1557338"/>
            <a:ext cx="9144000" cy="5300662"/>
          </a:xfrm>
        </p:spPr>
        <p:txBody>
          <a:bodyPr>
            <a:normAutofit fontScale="32500" lnSpcReduction="20000"/>
          </a:bodyPr>
          <a:lstStyle/>
          <a:p>
            <a:pPr marL="448056" indent="-384048" fontAlgn="auto">
              <a:spcAft>
                <a:spcPts val="0"/>
              </a:spcAft>
              <a:buFont typeface="Wingdings 2"/>
              <a:buNone/>
              <a:defRPr/>
            </a:pPr>
            <a:r>
              <a:rPr lang="fr-FR" sz="4900" b="1" dirty="0" smtClean="0"/>
              <a:t>Sachant que : </a:t>
            </a:r>
          </a:p>
          <a:p>
            <a:pPr marL="448056" indent="-384048" fontAlgn="auto">
              <a:spcAft>
                <a:spcPts val="0"/>
              </a:spcAft>
              <a:buFont typeface="Wingdings 2"/>
              <a:buNone/>
              <a:defRPr/>
            </a:pPr>
            <a:r>
              <a:rPr lang="fr-FR" sz="4300" dirty="0" smtClean="0"/>
              <a:t>- 29% des usagers de Biarritzenia sont pris en charge depuis plus de 20 ans ;</a:t>
            </a:r>
          </a:p>
          <a:p>
            <a:pPr marL="448056" indent="-384048" fontAlgn="auto">
              <a:spcAft>
                <a:spcPts val="0"/>
              </a:spcAft>
              <a:buFont typeface="Wingdings 2"/>
              <a:buNone/>
              <a:defRPr/>
            </a:pPr>
            <a:r>
              <a:rPr lang="fr-FR" sz="4300" dirty="0" smtClean="0"/>
              <a:t>- Les personnes </a:t>
            </a:r>
            <a:r>
              <a:rPr lang="fr-FR" sz="4300" dirty="0" err="1" smtClean="0"/>
              <a:t>cérébro</a:t>
            </a:r>
            <a:r>
              <a:rPr lang="fr-FR" sz="4300" dirty="0" smtClean="0"/>
              <a:t>-lésées sont des blessés dont la vie reprend et s’articule entre absence de guérison et phases de stabilisation.</a:t>
            </a:r>
          </a:p>
          <a:p>
            <a:pPr marL="448056" indent="-384048" fontAlgn="auto">
              <a:spcAft>
                <a:spcPts val="0"/>
              </a:spcAft>
              <a:buFont typeface="Wingdings 2"/>
              <a:buNone/>
              <a:defRPr/>
            </a:pPr>
            <a:endParaRPr lang="fr-FR" dirty="0" smtClean="0"/>
          </a:p>
          <a:p>
            <a:pPr marL="448056" indent="-384048" fontAlgn="auto">
              <a:spcAft>
                <a:spcPts val="0"/>
              </a:spcAft>
              <a:buFont typeface="Wingdings 2"/>
              <a:buNone/>
              <a:defRPr/>
            </a:pPr>
            <a:endParaRPr lang="fr-FR" sz="3368" b="1" dirty="0" smtClean="0"/>
          </a:p>
          <a:p>
            <a:pPr marL="448056" indent="-384048" fontAlgn="auto">
              <a:spcAft>
                <a:spcPts val="0"/>
              </a:spcAft>
              <a:buFont typeface="Wingdings 2"/>
              <a:buNone/>
              <a:defRPr/>
            </a:pPr>
            <a:r>
              <a:rPr lang="fr-FR" sz="4900" b="1" dirty="0" smtClean="0"/>
              <a:t>Il convient de se prémunir des phénomènes d’accoutumance et de</a:t>
            </a:r>
          </a:p>
          <a:p>
            <a:pPr marL="448056" indent="-384048" fontAlgn="auto">
              <a:spcAft>
                <a:spcPts val="0"/>
              </a:spcAft>
              <a:buFont typeface="Wingdings 2"/>
              <a:buNone/>
              <a:defRPr/>
            </a:pPr>
            <a:r>
              <a:rPr lang="fr-FR" sz="4900" b="1" dirty="0" smtClean="0"/>
              <a:t>chronicisation en introduisant : </a:t>
            </a:r>
          </a:p>
          <a:p>
            <a:pPr marL="448056" indent="-384048" fontAlgn="auto">
              <a:spcAft>
                <a:spcPts val="0"/>
              </a:spcAft>
              <a:buFont typeface="Wingdings 2"/>
              <a:buChar char=""/>
              <a:defRPr/>
            </a:pPr>
            <a:r>
              <a:rPr lang="fr-FR" sz="4300" dirty="0" smtClean="0"/>
              <a:t>Le roulement </a:t>
            </a:r>
            <a:r>
              <a:rPr lang="fr-FR" sz="4300" dirty="0" err="1" smtClean="0"/>
              <a:t>inter-groupe</a:t>
            </a:r>
            <a:r>
              <a:rPr lang="fr-FR" sz="4300" dirty="0" smtClean="0"/>
              <a:t> du personnel aide-soignant afin de prévenir l’ épuisement professionnel et  favoriser  les attitudes de bienveillance ;</a:t>
            </a:r>
          </a:p>
          <a:p>
            <a:pPr marL="448056" indent="-384048" fontAlgn="auto">
              <a:spcAft>
                <a:spcPts val="0"/>
              </a:spcAft>
              <a:buFont typeface="Wingdings 2"/>
              <a:buChar char=""/>
              <a:defRPr/>
            </a:pPr>
            <a:r>
              <a:rPr lang="fr-FR" sz="4300" dirty="0" smtClean="0"/>
              <a:t>Des réunions d’information et d’accompagnement des familles ;</a:t>
            </a:r>
          </a:p>
          <a:p>
            <a:pPr marL="448056" indent="-384048" fontAlgn="auto">
              <a:spcAft>
                <a:spcPts val="0"/>
              </a:spcAft>
              <a:buFont typeface="Wingdings 2"/>
              <a:buChar char=""/>
              <a:defRPr/>
            </a:pPr>
            <a:r>
              <a:rPr lang="fr-FR" sz="4300" dirty="0" smtClean="0"/>
              <a:t>Des échanges intra et inter-structures dans le but de réajuster les pratiques professionnelles.</a:t>
            </a:r>
          </a:p>
          <a:p>
            <a:pPr marL="1106424" lvl="2" fontAlgn="auto">
              <a:spcAft>
                <a:spcPts val="0"/>
              </a:spcAft>
              <a:buFont typeface="Wingdings 2"/>
              <a:buChar char=""/>
              <a:defRPr/>
            </a:pPr>
            <a:endParaRPr lang="fr-FR" sz="4900" dirty="0" smtClean="0"/>
          </a:p>
          <a:p>
            <a:pPr marL="448056" indent="-384048" fontAlgn="auto">
              <a:spcAft>
                <a:spcPts val="0"/>
              </a:spcAft>
              <a:buFont typeface="Wingdings 2"/>
              <a:buNone/>
              <a:defRPr/>
            </a:pPr>
            <a:r>
              <a:rPr lang="fr-FR" sz="4900" b="1" dirty="0" smtClean="0"/>
              <a:t>Mais aussi :</a:t>
            </a:r>
          </a:p>
          <a:p>
            <a:pPr marL="448056" indent="-384048" fontAlgn="auto">
              <a:spcAft>
                <a:spcPts val="0"/>
              </a:spcAft>
              <a:buFont typeface="Wingdings 2"/>
              <a:buChar char=""/>
              <a:defRPr/>
            </a:pPr>
            <a:r>
              <a:rPr lang="fr-FR" sz="4300" dirty="0" smtClean="0"/>
              <a:t>En favorisant un regard différent sur la fonction des conflits inévitables au sein d’une équipe aussi conséquente afin de prévenir les conduites contreproductives ;</a:t>
            </a:r>
          </a:p>
          <a:p>
            <a:pPr marL="448056" indent="-384048" fontAlgn="auto">
              <a:spcAft>
                <a:spcPts val="0"/>
              </a:spcAft>
              <a:buFont typeface="Wingdings 2"/>
              <a:buChar char=""/>
              <a:defRPr/>
            </a:pPr>
            <a:r>
              <a:rPr lang="fr-FR" sz="4300" dirty="0" smtClean="0"/>
              <a:t>En veillant à investir les outils institutionnels permettant de disposer de toutes les informations concernant les usagers </a:t>
            </a:r>
          </a:p>
          <a:p>
            <a:pPr marL="822960" lvl="1" fontAlgn="auto">
              <a:spcAft>
                <a:spcPts val="0"/>
              </a:spcAft>
              <a:buFont typeface="Verdana"/>
              <a:buChar char="›"/>
              <a:defRPr/>
            </a:pPr>
            <a:endParaRPr lang="fr-FR" dirty="0" smtClean="0"/>
          </a:p>
          <a:p>
            <a:pPr marL="822960" lvl="1" algn="ctr" fontAlgn="auto">
              <a:spcAft>
                <a:spcPts val="0"/>
              </a:spcAft>
              <a:buFont typeface="Verdana"/>
              <a:buNone/>
              <a:defRPr/>
            </a:pPr>
            <a:endParaRPr lang="fr-FR" sz="3789" b="1" i="1" dirty="0" smtClean="0"/>
          </a:p>
          <a:p>
            <a:pPr marL="822960" lvl="1" algn="ctr" fontAlgn="auto">
              <a:spcAft>
                <a:spcPts val="0"/>
              </a:spcAft>
              <a:buFont typeface="Verdana"/>
              <a:buNone/>
              <a:defRPr/>
            </a:pPr>
            <a:r>
              <a:rPr lang="fr-FR" sz="4900" b="1" i="1" dirty="0" smtClean="0"/>
              <a:t>Il est difficile de conjuguer les différentes temporalités individuelles, familiales et professionnelles</a:t>
            </a:r>
          </a:p>
          <a:p>
            <a:pPr marL="822960" lvl="1" fontAlgn="auto">
              <a:spcAft>
                <a:spcPts val="0"/>
              </a:spcAft>
              <a:buFont typeface="Verdana"/>
              <a:buChar char="›"/>
              <a:defRPr/>
            </a:pPr>
            <a:endParaRPr lang="fr-FR" dirty="0" smtClean="0"/>
          </a:p>
          <a:p>
            <a:pPr marL="822960" lvl="1" fontAlgn="auto">
              <a:spcAft>
                <a:spcPts val="0"/>
              </a:spcAft>
              <a:buFont typeface="Verdana"/>
              <a:buNone/>
              <a:defRPr/>
            </a:pP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16" end="16"/>
                                            </p:txEl>
                                          </p:spTgt>
                                        </p:tgtEl>
                                        <p:attrNameLst>
                                          <p:attrName>style.visibility</p:attrName>
                                        </p:attrNameLst>
                                      </p:cBhvr>
                                      <p:to>
                                        <p:strVal val="visible"/>
                                      </p:to>
                                    </p:set>
                                    <p:animEffect transition="in" filter="checkerboard(across)">
                                      <p:cBhvr>
                                        <p:cTn id="27"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73784"/>
            <a:ext cx="8229600" cy="1399032"/>
          </a:xfrm>
        </p:spPr>
        <p:txBody>
          <a:bodyPr>
            <a:noAutofit/>
          </a:bodyPr>
          <a:lstStyle/>
          <a:p>
            <a:pPr marL="484632" fontAlgn="auto">
              <a:spcAft>
                <a:spcPts val="0"/>
              </a:spcAft>
              <a:defRPr/>
            </a:pPr>
            <a:r>
              <a:rPr lang="fr-FR" dirty="0" smtClean="0">
                <a:solidFill>
                  <a:schemeClr val="accent1">
                    <a:tint val="83000"/>
                    <a:satMod val="150000"/>
                  </a:schemeClr>
                </a:solidFill>
              </a:rPr>
              <a:t>Présentation d’un usager au sein de la M.A.S. (Mme AB) :</a:t>
            </a:r>
            <a:br>
              <a:rPr lang="fr-FR" dirty="0" smtClean="0">
                <a:solidFill>
                  <a:schemeClr val="accent1">
                    <a:tint val="83000"/>
                    <a:satMod val="150000"/>
                  </a:schemeClr>
                </a:solidFill>
              </a:rPr>
            </a:br>
            <a:endParaRPr lang="fr-FR" dirty="0">
              <a:solidFill>
                <a:schemeClr val="accent1">
                  <a:tint val="83000"/>
                  <a:satMod val="150000"/>
                </a:schemeClr>
              </a:solidFill>
            </a:endParaRPr>
          </a:p>
        </p:txBody>
      </p:sp>
      <p:sp>
        <p:nvSpPr>
          <p:cNvPr id="3" name="Espace réservé du contenu 2"/>
          <p:cNvSpPr>
            <a:spLocks noGrp="1"/>
          </p:cNvSpPr>
          <p:nvPr>
            <p:ph idx="1"/>
          </p:nvPr>
        </p:nvSpPr>
        <p:spPr>
          <a:xfrm>
            <a:off x="457200" y="1700213"/>
            <a:ext cx="8435975" cy="4975225"/>
          </a:xfrm>
        </p:spPr>
        <p:txBody>
          <a:bodyPr>
            <a:normAutofit/>
          </a:bodyPr>
          <a:lstStyle/>
          <a:p>
            <a:pPr marL="448056" indent="-384048" fontAlgn="auto">
              <a:spcAft>
                <a:spcPts val="0"/>
              </a:spcAft>
              <a:buFont typeface="Wingdings 2"/>
              <a:buChar char=""/>
              <a:defRPr/>
            </a:pPr>
            <a:r>
              <a:rPr lang="fr-FR" sz="2000" dirty="0" smtClean="0"/>
              <a:t>Situation socio-familiale :</a:t>
            </a:r>
          </a:p>
          <a:p>
            <a:pPr marL="822960" lvl="1" fontAlgn="auto">
              <a:spcAft>
                <a:spcPts val="0"/>
              </a:spcAft>
              <a:buClr>
                <a:schemeClr val="tx1"/>
              </a:buClr>
              <a:buFont typeface="Verdana"/>
              <a:buChar char="›"/>
              <a:defRPr/>
            </a:pPr>
            <a:r>
              <a:rPr lang="fr-FR" sz="1800" dirty="0" smtClean="0"/>
              <a:t>Agée de 34 ans, née en France, d’origine marocaine, demandeur d’emploi au moment de l’accident, divorcée, sans enfants ;</a:t>
            </a:r>
          </a:p>
          <a:p>
            <a:pPr marL="822960" lvl="1" fontAlgn="auto">
              <a:spcAft>
                <a:spcPts val="0"/>
              </a:spcAft>
              <a:buClr>
                <a:schemeClr val="tx1"/>
              </a:buClr>
              <a:buFont typeface="Verdana"/>
              <a:buChar char="›"/>
              <a:defRPr/>
            </a:pPr>
            <a:r>
              <a:rPr lang="fr-FR" sz="1800" dirty="0" smtClean="0"/>
              <a:t>Nombreuse fratrie dont un frère DCD (</a:t>
            </a:r>
            <a:r>
              <a:rPr lang="fr-FR" sz="1800" i="1" dirty="0" smtClean="0"/>
              <a:t>AVP</a:t>
            </a:r>
            <a:r>
              <a:rPr lang="fr-FR" sz="1800" dirty="0" smtClean="0"/>
              <a:t>), mère DCD, père remarié, après le décès de la mère.</a:t>
            </a:r>
          </a:p>
          <a:p>
            <a:pPr marL="822960" lvl="1" fontAlgn="auto">
              <a:spcAft>
                <a:spcPts val="0"/>
              </a:spcAft>
              <a:buFont typeface="Verdana"/>
              <a:buChar char="›"/>
              <a:defRPr/>
            </a:pPr>
            <a:endParaRPr lang="fr-FR" sz="1946" dirty="0" smtClean="0"/>
          </a:p>
          <a:p>
            <a:pPr marL="448056" indent="-384048" fontAlgn="auto">
              <a:spcAft>
                <a:spcPts val="0"/>
              </a:spcAft>
              <a:buFont typeface="Wingdings 2"/>
              <a:buChar char=""/>
              <a:defRPr/>
            </a:pPr>
            <a:r>
              <a:rPr lang="fr-FR" sz="2000" dirty="0" smtClean="0"/>
              <a:t>Antécédents :</a:t>
            </a:r>
          </a:p>
          <a:p>
            <a:pPr marL="822960" lvl="1" fontAlgn="auto">
              <a:spcAft>
                <a:spcPts val="0"/>
              </a:spcAft>
              <a:buClr>
                <a:schemeClr val="tx1"/>
              </a:buClr>
              <a:buFont typeface="Verdana"/>
              <a:buChar char="›"/>
              <a:defRPr/>
            </a:pPr>
            <a:r>
              <a:rPr lang="fr-FR" sz="1800" dirty="0" smtClean="0"/>
              <a:t>AVP, en 2004, en tant que conductrice (</a:t>
            </a:r>
            <a:r>
              <a:rPr lang="fr-FR" sz="1800" i="1" dirty="0" smtClean="0"/>
              <a:t>lésions cérébrales diffuses, coma de 22 jours , Score de Coma de Glasgow : 6</a:t>
            </a:r>
            <a:r>
              <a:rPr lang="fr-FR" sz="1800" dirty="0" smtClean="0"/>
              <a:t>).</a:t>
            </a:r>
          </a:p>
          <a:p>
            <a:pPr marL="822960" lvl="1" fontAlgn="auto">
              <a:spcAft>
                <a:spcPts val="0"/>
              </a:spcAft>
              <a:buFont typeface="Verdana"/>
              <a:buChar char="›"/>
              <a:defRPr/>
            </a:pPr>
            <a:endParaRPr lang="fr-FR" sz="1946" dirty="0" smtClean="0"/>
          </a:p>
          <a:p>
            <a:pPr marL="448056" indent="-384048" fontAlgn="auto">
              <a:spcAft>
                <a:spcPts val="0"/>
              </a:spcAft>
              <a:buFont typeface="Wingdings 2"/>
              <a:buChar char=""/>
              <a:defRPr/>
            </a:pPr>
            <a:r>
              <a:rPr lang="fr-FR" sz="1800" dirty="0" smtClean="0"/>
              <a:t>Elle se déplace seule en F.R.M. sur de courts trajets  (</a:t>
            </a:r>
            <a:r>
              <a:rPr lang="fr-FR" sz="1800" i="1" dirty="0" smtClean="0"/>
              <a:t>hémiparésie gauche</a:t>
            </a:r>
            <a:r>
              <a:rPr lang="fr-FR" sz="1800" dirty="0" smtClean="0"/>
              <a:t>) ; épilepsie lésionnelle; troubles cognitifs et comportementaux (</a:t>
            </a:r>
            <a:r>
              <a:rPr lang="fr-FR" sz="1800" i="1" dirty="0" smtClean="0"/>
              <a:t>désinhibition, impulsivité, </a:t>
            </a:r>
            <a:r>
              <a:rPr lang="fr-FR" sz="1800" dirty="0" smtClean="0"/>
              <a:t>…);</a:t>
            </a:r>
          </a:p>
          <a:p>
            <a:pPr marL="448056" indent="-384048" fontAlgn="auto">
              <a:spcAft>
                <a:spcPts val="0"/>
              </a:spcAft>
              <a:buFont typeface="Wingdings 2"/>
              <a:buChar char=""/>
              <a:defRPr/>
            </a:pPr>
            <a:r>
              <a:rPr lang="fr-FR" sz="1800" dirty="0" smtClean="0"/>
              <a:t>Elle  est dépendante pour tous les actes de la vie quotidienne.</a:t>
            </a:r>
          </a:p>
          <a:p>
            <a:pPr marL="822960" lvl="1" fontAlgn="auto">
              <a:spcAft>
                <a:spcPts val="0"/>
              </a:spcAft>
              <a:buFont typeface="Verdana"/>
              <a:buChar char="›"/>
              <a:defRPr/>
            </a:pPr>
            <a:endParaRPr lang="fr-FR"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484632" algn="ctr" fontAlgn="auto">
              <a:spcAft>
                <a:spcPts val="0"/>
              </a:spcAft>
              <a:defRPr/>
            </a:pPr>
            <a:r>
              <a:rPr lang="fr-FR" sz="4700" i="1" dirty="0" smtClean="0">
                <a:solidFill>
                  <a:schemeClr val="accent1">
                    <a:tint val="83000"/>
                    <a:satMod val="150000"/>
                  </a:schemeClr>
                </a:solidFill>
              </a:rPr>
              <a:t>« Que pensez vous des effets du temps sur votre vie? »</a:t>
            </a:r>
            <a:r>
              <a:rPr lang="fr-FR" i="1" dirty="0" smtClean="0">
                <a:solidFill>
                  <a:schemeClr val="accent1">
                    <a:tint val="83000"/>
                    <a:satMod val="150000"/>
                  </a:schemeClr>
                </a:solidFill>
              </a:rPr>
              <a:t/>
            </a:r>
            <a:br>
              <a:rPr lang="fr-FR" i="1" dirty="0" smtClean="0">
                <a:solidFill>
                  <a:schemeClr val="accent1">
                    <a:tint val="83000"/>
                    <a:satMod val="150000"/>
                  </a:schemeClr>
                </a:solidFill>
              </a:rPr>
            </a:br>
            <a:r>
              <a:rPr lang="fr-FR" dirty="0" smtClean="0">
                <a:solidFill>
                  <a:schemeClr val="accent1">
                    <a:tint val="83000"/>
                    <a:satMod val="150000"/>
                  </a:schemeClr>
                </a:solidFill>
              </a:rPr>
              <a:t> </a:t>
            </a:r>
            <a:r>
              <a:rPr lang="fr-FR" sz="3600" dirty="0" smtClean="0">
                <a:solidFill>
                  <a:schemeClr val="tx1"/>
                </a:solidFill>
              </a:rPr>
              <a:t>Mme A.B. répond :</a:t>
            </a:r>
            <a:endParaRPr lang="fr-FR" sz="3600" dirty="0">
              <a:solidFill>
                <a:schemeClr val="tx1"/>
              </a:solidFill>
            </a:endParaRPr>
          </a:p>
        </p:txBody>
      </p:sp>
      <p:sp>
        <p:nvSpPr>
          <p:cNvPr id="19458" name="Espace réservé du contenu 2"/>
          <p:cNvSpPr>
            <a:spLocks noGrp="1"/>
          </p:cNvSpPr>
          <p:nvPr>
            <p:ph idx="1"/>
          </p:nvPr>
        </p:nvSpPr>
        <p:spPr>
          <a:xfrm>
            <a:off x="228600" y="2170113"/>
            <a:ext cx="8610600" cy="4572000"/>
          </a:xfrm>
        </p:spPr>
        <p:txBody>
          <a:bodyPr/>
          <a:lstStyle/>
          <a:p>
            <a:pPr algn="ctr">
              <a:buFont typeface="Wingdings 2" pitchFamily="18" charset="2"/>
              <a:buNone/>
            </a:pPr>
            <a:r>
              <a:rPr lang="fr-FR" sz="2000" smtClean="0"/>
              <a:t>« </a:t>
            </a:r>
            <a:r>
              <a:rPr lang="fr-FR" sz="2000" b="1" smtClean="0"/>
              <a:t>… </a:t>
            </a:r>
            <a:r>
              <a:rPr lang="fr-FR" sz="2000" i="1" smtClean="0"/>
              <a:t>mon rêve c’est de me marier, un bon mariage, et on me soulève… </a:t>
            </a:r>
            <a:r>
              <a:rPr lang="fr-FR" sz="2000" b="1" i="1" smtClean="0"/>
              <a:t>le temps qui passe</a:t>
            </a:r>
            <a:r>
              <a:rPr lang="fr-FR" sz="2000" i="1" smtClean="0"/>
              <a:t>, c’est il faut dormir dans un lit à 2 places.</a:t>
            </a:r>
          </a:p>
          <a:p>
            <a:pPr algn="ctr">
              <a:buFont typeface="Wingdings 2" pitchFamily="18" charset="2"/>
              <a:buNone/>
            </a:pPr>
            <a:r>
              <a:rPr lang="fr-FR" sz="2000" i="1" smtClean="0"/>
              <a:t>…Oui, </a:t>
            </a:r>
            <a:r>
              <a:rPr lang="fr-FR" sz="2000" b="1" i="1" smtClean="0"/>
              <a:t>je me rends compte que le temps passe </a:t>
            </a:r>
            <a:r>
              <a:rPr lang="fr-FR" sz="2000" i="1" smtClean="0"/>
              <a:t>: j’ai pas mangé chez moi, venez manger chez moi…</a:t>
            </a:r>
          </a:p>
          <a:p>
            <a:pPr algn="ctr">
              <a:buFont typeface="Wingdings 2" pitchFamily="18" charset="2"/>
              <a:buNone/>
            </a:pPr>
            <a:r>
              <a:rPr lang="fr-FR" sz="2000" b="1" i="1" smtClean="0"/>
              <a:t>…Ca passe vite le temps</a:t>
            </a:r>
            <a:r>
              <a:rPr lang="fr-FR" sz="2000" i="1" smtClean="0"/>
              <a:t>, </a:t>
            </a:r>
            <a:r>
              <a:rPr lang="fr-FR" sz="2000" b="1" i="1" smtClean="0"/>
              <a:t>les jours défilent </a:t>
            </a:r>
            <a:r>
              <a:rPr lang="fr-FR" sz="2000" i="1" smtClean="0"/>
              <a:t>: on dort, on mange mais pas à la maison.</a:t>
            </a:r>
          </a:p>
          <a:p>
            <a:pPr algn="ctr">
              <a:buFont typeface="Wingdings 2" pitchFamily="18" charset="2"/>
              <a:buNone/>
            </a:pPr>
            <a:r>
              <a:rPr lang="fr-FR" sz="2000" b="1" i="1" smtClean="0"/>
              <a:t>…Mon père</a:t>
            </a:r>
            <a:r>
              <a:rPr lang="fr-FR" sz="2000" i="1" smtClean="0"/>
              <a:t>, </a:t>
            </a:r>
            <a:r>
              <a:rPr lang="fr-FR" sz="2000" b="1" i="1" smtClean="0"/>
              <a:t>il vient me chercher </a:t>
            </a:r>
            <a:r>
              <a:rPr lang="fr-FR" sz="2000" i="1" smtClean="0"/>
              <a:t>pour aller à la maison,  je vais préparer le repas… </a:t>
            </a:r>
            <a:r>
              <a:rPr lang="fr-FR" sz="2000" b="1" i="1" smtClean="0"/>
              <a:t>Ma mère, elle est pas morte</a:t>
            </a:r>
            <a:r>
              <a:rPr lang="fr-FR" sz="2000" i="1" smtClean="0"/>
              <a:t>.</a:t>
            </a:r>
          </a:p>
          <a:p>
            <a:pPr algn="ctr">
              <a:buFont typeface="Wingdings 2" pitchFamily="18" charset="2"/>
              <a:buNone/>
            </a:pPr>
            <a:r>
              <a:rPr lang="fr-FR" sz="2000" b="1" i="1" smtClean="0"/>
              <a:t>…Mon rêve</a:t>
            </a:r>
            <a:r>
              <a:rPr lang="fr-FR" sz="2000" i="1" smtClean="0"/>
              <a:t>, c’est d’être hôtesse de l’air et </a:t>
            </a:r>
            <a:r>
              <a:rPr lang="fr-FR" sz="2000" b="1" i="1" smtClean="0"/>
              <a:t>je le ferai</a:t>
            </a:r>
            <a:r>
              <a:rPr lang="fr-FR" sz="2000" i="1" smtClean="0"/>
              <a:t>.</a:t>
            </a:r>
          </a:p>
          <a:p>
            <a:pPr algn="ctr">
              <a:buFont typeface="Wingdings 2" pitchFamily="18" charset="2"/>
              <a:buNone/>
            </a:pPr>
            <a:r>
              <a:rPr lang="fr-FR" sz="2000" b="1" i="1" smtClean="0"/>
              <a:t>…C’est incroyable de vivre </a:t>
            </a:r>
            <a:r>
              <a:rPr lang="fr-FR" sz="2000" i="1" smtClean="0"/>
              <a:t>parce que</a:t>
            </a:r>
            <a:r>
              <a:rPr lang="fr-FR" sz="2000" b="1" i="1" smtClean="0"/>
              <a:t> je suis pas à la maison</a:t>
            </a:r>
            <a:r>
              <a:rPr lang="fr-FR" sz="2000" i="1" smtClean="0"/>
              <a:t>. </a:t>
            </a:r>
          </a:p>
          <a:p>
            <a:pPr algn="ctr">
              <a:buFont typeface="Wingdings 2" pitchFamily="18" charset="2"/>
              <a:buNone/>
            </a:pPr>
            <a:r>
              <a:rPr lang="fr-FR" sz="2000" i="1" smtClean="0"/>
              <a:t>…Ma mère :</a:t>
            </a:r>
            <a:r>
              <a:rPr lang="fr-FR" sz="2000" b="1" i="1" smtClean="0"/>
              <a:t> j’arrive pas à le croire, elle est morte</a:t>
            </a:r>
            <a:r>
              <a:rPr lang="fr-FR" sz="2000" smtClean="0"/>
              <a:t> …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399032"/>
          </a:xfrm>
        </p:spPr>
        <p:txBody>
          <a:bodyPr/>
          <a:lstStyle/>
          <a:p>
            <a:pPr marL="484632" fontAlgn="auto">
              <a:spcAft>
                <a:spcPts val="0"/>
              </a:spcAft>
              <a:defRPr/>
            </a:pPr>
            <a:r>
              <a:rPr lang="fr-FR" dirty="0" smtClean="0">
                <a:solidFill>
                  <a:schemeClr val="accent1">
                    <a:tint val="83000"/>
                    <a:satMod val="150000"/>
                  </a:schemeClr>
                </a:solidFill>
              </a:rPr>
              <a:t>Les effets du temps sur la vie de Madame AB…</a:t>
            </a:r>
            <a:endParaRPr lang="fr-FR" dirty="0">
              <a:solidFill>
                <a:schemeClr val="accent1">
                  <a:tint val="83000"/>
                  <a:satMod val="150000"/>
                </a:schemeClr>
              </a:solidFill>
            </a:endParaRPr>
          </a:p>
        </p:txBody>
      </p:sp>
      <p:sp>
        <p:nvSpPr>
          <p:cNvPr id="3" name="Espace réservé du contenu 2"/>
          <p:cNvSpPr>
            <a:spLocks noGrp="1"/>
          </p:cNvSpPr>
          <p:nvPr>
            <p:ph idx="1"/>
          </p:nvPr>
        </p:nvSpPr>
        <p:spPr>
          <a:xfrm>
            <a:off x="457200" y="1954213"/>
            <a:ext cx="8229600" cy="4787900"/>
          </a:xfrm>
        </p:spPr>
        <p:txBody>
          <a:bodyPr>
            <a:normAutofit fontScale="55000" lnSpcReduction="20000"/>
          </a:bodyPr>
          <a:lstStyle/>
          <a:p>
            <a:pPr marL="448056" indent="-384048" algn="just" fontAlgn="auto">
              <a:spcAft>
                <a:spcPts val="0"/>
              </a:spcAft>
              <a:buFont typeface="Wingdings 2"/>
              <a:buNone/>
              <a:defRPr/>
            </a:pPr>
            <a:r>
              <a:rPr lang="fr-FR" sz="3200" b="1" dirty="0" smtClean="0"/>
              <a:t>A son arrivée (2007) :</a:t>
            </a:r>
            <a:r>
              <a:rPr lang="fr-FR" sz="3200" dirty="0" smtClean="0"/>
              <a:t> Le discours de Mme AB était très peu</a:t>
            </a:r>
          </a:p>
          <a:p>
            <a:pPr marL="448056" indent="-384048" algn="just" fontAlgn="auto">
              <a:spcAft>
                <a:spcPts val="0"/>
              </a:spcAft>
              <a:buFont typeface="Wingdings 2"/>
              <a:buNone/>
              <a:defRPr/>
            </a:pPr>
            <a:r>
              <a:rPr lang="fr-FR" sz="3200" dirty="0" smtClean="0"/>
              <a:t>informatif, avec des productions peu élaborées et l’utilisation de</a:t>
            </a:r>
          </a:p>
          <a:p>
            <a:pPr marL="448056" indent="-384048" algn="just" fontAlgn="auto">
              <a:spcAft>
                <a:spcPts val="0"/>
              </a:spcAft>
              <a:buFont typeface="Wingdings 2"/>
              <a:buNone/>
              <a:defRPr/>
            </a:pPr>
            <a:r>
              <a:rPr lang="fr-FR" sz="3200" dirty="0" smtClean="0"/>
              <a:t>mots juxtaposés, … elle avait une faible attitude communicative</a:t>
            </a:r>
          </a:p>
          <a:p>
            <a:pPr marL="448056" indent="-384048" algn="just" fontAlgn="auto">
              <a:spcAft>
                <a:spcPts val="0"/>
              </a:spcAft>
              <a:buFont typeface="Wingdings 2"/>
              <a:buNone/>
              <a:defRPr/>
            </a:pPr>
            <a:r>
              <a:rPr lang="fr-FR" sz="3200" i="1" dirty="0" smtClean="0"/>
              <a:t>(posture de tête enroulée</a:t>
            </a:r>
            <a:r>
              <a:rPr lang="fr-FR" sz="3200" dirty="0" smtClean="0"/>
              <a:t>). Le vécu traumatique engendrait des</a:t>
            </a:r>
          </a:p>
          <a:p>
            <a:pPr marL="448056" indent="-384048" algn="just" fontAlgn="auto">
              <a:spcAft>
                <a:spcPts val="0"/>
              </a:spcAft>
              <a:buFont typeface="Wingdings 2"/>
              <a:buNone/>
              <a:defRPr/>
            </a:pPr>
            <a:r>
              <a:rPr lang="fr-FR" sz="3200" dirty="0" smtClean="0"/>
              <a:t>réactions émotionnelles fortes </a:t>
            </a:r>
            <a:r>
              <a:rPr lang="fr-FR" sz="3200" i="1" dirty="0" smtClean="0"/>
              <a:t>(pleurs, gestes agressifs…) </a:t>
            </a:r>
            <a:r>
              <a:rPr lang="fr-FR" sz="3200" dirty="0" smtClean="0"/>
              <a:t>ravivées par</a:t>
            </a:r>
          </a:p>
          <a:p>
            <a:pPr marL="448056" indent="-384048" algn="just" fontAlgn="auto">
              <a:spcAft>
                <a:spcPts val="0"/>
              </a:spcAft>
              <a:buFont typeface="Wingdings 2"/>
              <a:buNone/>
              <a:defRPr/>
            </a:pPr>
            <a:r>
              <a:rPr lang="fr-FR" sz="3200" dirty="0" smtClean="0"/>
              <a:t>l’éloignement familial.</a:t>
            </a:r>
          </a:p>
          <a:p>
            <a:pPr marL="448056" indent="-384048" algn="just" fontAlgn="auto">
              <a:spcAft>
                <a:spcPts val="0"/>
              </a:spcAft>
              <a:buFont typeface="Wingdings 2"/>
              <a:buNone/>
              <a:defRPr/>
            </a:pPr>
            <a:endParaRPr lang="fr-FR" dirty="0" smtClean="0"/>
          </a:p>
          <a:p>
            <a:pPr marL="448056" indent="-384048" algn="just" fontAlgn="auto">
              <a:spcAft>
                <a:spcPts val="0"/>
              </a:spcAft>
              <a:buFont typeface="Wingdings 2"/>
              <a:buNone/>
              <a:defRPr/>
            </a:pPr>
            <a:r>
              <a:rPr lang="fr-FR" sz="3200" b="1" dirty="0" smtClean="0"/>
              <a:t>Aujourd’hui </a:t>
            </a:r>
            <a:r>
              <a:rPr lang="fr-FR" sz="3200" dirty="0" smtClean="0"/>
              <a:t>: son discours est devenu plus construit, essentiellement sur</a:t>
            </a:r>
          </a:p>
          <a:p>
            <a:pPr marL="448056" indent="-384048" algn="just" fontAlgn="auto">
              <a:spcAft>
                <a:spcPts val="0"/>
              </a:spcAft>
              <a:buFont typeface="Wingdings 2"/>
              <a:buNone/>
              <a:defRPr/>
            </a:pPr>
            <a:r>
              <a:rPr lang="fr-FR" sz="3200" dirty="0" smtClean="0"/>
              <a:t>le plan formel. De plus, on retrouve le bénéfice de la répétition</a:t>
            </a:r>
          </a:p>
          <a:p>
            <a:pPr marL="448056" indent="-384048" algn="just" fontAlgn="auto">
              <a:spcAft>
                <a:spcPts val="0"/>
              </a:spcAft>
              <a:buFont typeface="Wingdings 2"/>
              <a:buNone/>
              <a:defRPr/>
            </a:pPr>
            <a:r>
              <a:rPr lang="fr-FR" sz="3200" dirty="0" smtClean="0"/>
              <a:t>(</a:t>
            </a:r>
            <a:r>
              <a:rPr lang="fr-FR" sz="3200" i="1" dirty="0" smtClean="0"/>
              <a:t>traces mnésiques qui peuvent remonter à la surface de façon</a:t>
            </a:r>
          </a:p>
          <a:p>
            <a:pPr marL="448056" indent="-384048" algn="just" fontAlgn="auto">
              <a:spcAft>
                <a:spcPts val="0"/>
              </a:spcAft>
              <a:buFont typeface="Wingdings 2"/>
              <a:buNone/>
              <a:defRPr/>
            </a:pPr>
            <a:r>
              <a:rPr lang="fr-FR" sz="3200" i="1" dirty="0" smtClean="0"/>
              <a:t>surprenante</a:t>
            </a:r>
            <a:r>
              <a:rPr lang="fr-FR" sz="3200" dirty="0" smtClean="0"/>
              <a:t>) et un redressement de la tête pour communiquer. Ses</a:t>
            </a:r>
          </a:p>
          <a:p>
            <a:pPr marL="448056" indent="-384048" algn="just" fontAlgn="auto">
              <a:spcAft>
                <a:spcPts val="0"/>
              </a:spcAft>
              <a:buFont typeface="Wingdings 2"/>
              <a:buNone/>
              <a:defRPr/>
            </a:pPr>
            <a:r>
              <a:rPr lang="fr-FR" sz="3200" dirty="0" smtClean="0"/>
              <a:t>Réactions émotionnelles semblent plus apaisées avec, parfois, la</a:t>
            </a:r>
          </a:p>
          <a:p>
            <a:pPr marL="448056" indent="-384048" algn="just" fontAlgn="auto">
              <a:spcAft>
                <a:spcPts val="0"/>
              </a:spcAft>
              <a:buFont typeface="Wingdings 2"/>
              <a:buNone/>
              <a:defRPr/>
            </a:pPr>
            <a:r>
              <a:rPr lang="fr-FR" sz="3200" dirty="0" smtClean="0"/>
              <a:t>possibilité de mettre des mots sur certaines de ses souffrances. Le travail</a:t>
            </a:r>
          </a:p>
          <a:p>
            <a:pPr marL="448056" indent="-384048" algn="just" fontAlgn="auto">
              <a:spcAft>
                <a:spcPts val="0"/>
              </a:spcAft>
              <a:buFont typeface="Wingdings 2"/>
              <a:buNone/>
              <a:defRPr/>
            </a:pPr>
            <a:r>
              <a:rPr lang="fr-FR" sz="3200" dirty="0" smtClean="0"/>
              <a:t>autour des liens familiaux a  joué un rôle fondamental dans son</a:t>
            </a:r>
          </a:p>
          <a:p>
            <a:pPr marL="448056" indent="-384048" algn="just" fontAlgn="auto">
              <a:spcAft>
                <a:spcPts val="0"/>
              </a:spcAft>
              <a:buFont typeface="Wingdings 2"/>
              <a:buNone/>
              <a:defRPr/>
            </a:pPr>
            <a:r>
              <a:rPr lang="fr-FR" sz="3200" dirty="0" smtClean="0"/>
              <a:t>évolution ainsi que le travail de prise de conscience progressive de ses</a:t>
            </a:r>
          </a:p>
          <a:p>
            <a:pPr marL="448056" indent="-384048" algn="just" fontAlgn="auto">
              <a:spcAft>
                <a:spcPts val="0"/>
              </a:spcAft>
              <a:buFont typeface="Wingdings 2"/>
              <a:buNone/>
              <a:defRPr/>
            </a:pPr>
            <a:r>
              <a:rPr lang="fr-FR" sz="3200" dirty="0" smtClean="0"/>
              <a:t>capacités et incapacités dans un cadre plus défini et organisé .</a:t>
            </a: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2" end="1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4" end="1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88640"/>
            <a:ext cx="8640960" cy="1259160"/>
          </a:xfrm>
        </p:spPr>
        <p:txBody>
          <a:bodyPr>
            <a:normAutofit fontScale="90000"/>
          </a:bodyPr>
          <a:lstStyle/>
          <a:p>
            <a:pPr marL="484632" algn="ctr" fontAlgn="auto">
              <a:spcAft>
                <a:spcPts val="0"/>
              </a:spcAft>
              <a:defRPr/>
            </a:pPr>
            <a:r>
              <a:rPr lang="fr-FR" sz="4400" dirty="0" smtClean="0">
                <a:solidFill>
                  <a:schemeClr val="accent1">
                    <a:tint val="83000"/>
                    <a:satMod val="150000"/>
                  </a:schemeClr>
                </a:solidFill>
              </a:rPr>
              <a:t>… le ressenti des différents intervenants (1)</a:t>
            </a:r>
            <a:r>
              <a:rPr lang="fr-FR" dirty="0" smtClean="0">
                <a:solidFill>
                  <a:schemeClr val="accent1">
                    <a:tint val="83000"/>
                    <a:satMod val="150000"/>
                  </a:schemeClr>
                </a:solidFill>
              </a:rPr>
              <a:t/>
            </a:r>
            <a:br>
              <a:rPr lang="fr-FR" dirty="0" smtClean="0">
                <a:solidFill>
                  <a:schemeClr val="accent1">
                    <a:tint val="83000"/>
                    <a:satMod val="150000"/>
                  </a:schemeClr>
                </a:solidFill>
              </a:rPr>
            </a:br>
            <a:r>
              <a:rPr lang="fr-FR" sz="2200" dirty="0" smtClean="0">
                <a:solidFill>
                  <a:schemeClr val="tx1"/>
                </a:solidFill>
                <a:effectLst/>
              </a:rPr>
              <a:t>Qui varie en fonction de la place de chacun dans le dispositif</a:t>
            </a:r>
            <a:endParaRPr lang="fr-FR" sz="2200" dirty="0">
              <a:solidFill>
                <a:schemeClr val="tx1"/>
              </a:solidFill>
              <a:effectLst/>
            </a:endParaRPr>
          </a:p>
        </p:txBody>
      </p:sp>
      <p:sp>
        <p:nvSpPr>
          <p:cNvPr id="3" name="Espace réservé du contenu 2"/>
          <p:cNvSpPr>
            <a:spLocks noGrp="1"/>
          </p:cNvSpPr>
          <p:nvPr>
            <p:ph idx="1"/>
          </p:nvPr>
        </p:nvSpPr>
        <p:spPr>
          <a:xfrm>
            <a:off x="179388" y="1838325"/>
            <a:ext cx="8713787" cy="4686300"/>
          </a:xfrm>
        </p:spPr>
        <p:txBody>
          <a:bodyPr/>
          <a:lstStyle/>
          <a:p>
            <a:pPr algn="just"/>
            <a:r>
              <a:rPr lang="fr-FR" sz="1900" smtClean="0"/>
              <a:t>« Avec le temps, la P.E.C. s’est tournée essentiellement vers l’environnement matériel et humain de Mme AB, afin de : trouver des stratégies compensatoires </a:t>
            </a:r>
            <a:r>
              <a:rPr lang="fr-FR" sz="1900" i="1" smtClean="0"/>
              <a:t>(aides techniques et/ou aides à la posture) </a:t>
            </a:r>
            <a:r>
              <a:rPr lang="fr-FR" sz="1900" smtClean="0"/>
              <a:t>toujours plus adaptées ; accompagner les équipes soignantes ; faire évoluer certaines pratiques, le temps pour elles de s’inscrire dans une démarche commune » - </a:t>
            </a:r>
            <a:r>
              <a:rPr lang="fr-FR" sz="1900" b="1" i="1" smtClean="0"/>
              <a:t>Ergothérapeute</a:t>
            </a:r>
            <a:r>
              <a:rPr lang="fr-FR" sz="1900" smtClean="0"/>
              <a:t>.</a:t>
            </a:r>
          </a:p>
          <a:p>
            <a:pPr algn="just"/>
            <a:endParaRPr lang="fr-FR" sz="1900" smtClean="0"/>
          </a:p>
          <a:p>
            <a:pPr algn="just"/>
            <a:r>
              <a:rPr lang="fr-FR" sz="1900" smtClean="0"/>
              <a:t>« L’incapacité de Mme AB à se situer dans le temps génère chez moi une certaine difficulté que l’exigence routinière des soins ne peut que partiellement dissiper » - </a:t>
            </a:r>
            <a:r>
              <a:rPr lang="fr-FR" sz="1900" b="1" i="1" smtClean="0"/>
              <a:t>Infirmière</a:t>
            </a:r>
            <a:r>
              <a:rPr lang="fr-FR" sz="1900" smtClean="0"/>
              <a:t>. </a:t>
            </a:r>
          </a:p>
          <a:p>
            <a:pPr algn="just"/>
            <a:endParaRPr lang="fr-FR" sz="1900" smtClean="0"/>
          </a:p>
          <a:p>
            <a:pPr algn="just"/>
            <a:r>
              <a:rPr lang="fr-FR" sz="1900" smtClean="0"/>
              <a:t>« La répétition des prises en charge au fil du temps a permis à Mme AB une meilleure motricité (la marche) » - </a:t>
            </a:r>
            <a:r>
              <a:rPr lang="fr-FR" sz="1900" b="1" i="1" smtClean="0"/>
              <a:t>Kinésithérapeute</a:t>
            </a:r>
            <a:r>
              <a:rPr lang="fr-FR" sz="1900" smtClean="0"/>
              <a:t>.</a:t>
            </a:r>
          </a:p>
          <a:p>
            <a:pPr algn="just"/>
            <a:endParaRPr lang="fr-FR" sz="19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67494"/>
            <a:ext cx="8640960" cy="1399032"/>
          </a:xfrm>
        </p:spPr>
        <p:txBody>
          <a:bodyPr>
            <a:normAutofit fontScale="90000"/>
          </a:bodyPr>
          <a:lstStyle/>
          <a:p>
            <a:pPr marL="484632" algn="ctr" fontAlgn="auto">
              <a:spcAft>
                <a:spcPts val="0"/>
              </a:spcAft>
              <a:defRPr/>
            </a:pPr>
            <a:r>
              <a:rPr lang="fr-FR" sz="4400" dirty="0" smtClean="0">
                <a:solidFill>
                  <a:schemeClr val="accent1">
                    <a:tint val="83000"/>
                    <a:satMod val="150000"/>
                  </a:schemeClr>
                </a:solidFill>
              </a:rPr>
              <a:t>… le ressenti des différents intervenants (2)</a:t>
            </a:r>
            <a:r>
              <a:rPr lang="fr-FR" sz="3556" dirty="0" smtClean="0">
                <a:solidFill>
                  <a:schemeClr val="accent1">
                    <a:tint val="83000"/>
                    <a:satMod val="150000"/>
                  </a:schemeClr>
                </a:solidFill>
              </a:rPr>
              <a:t/>
            </a:r>
            <a:br>
              <a:rPr lang="fr-FR" sz="3556" dirty="0" smtClean="0">
                <a:solidFill>
                  <a:schemeClr val="accent1">
                    <a:tint val="83000"/>
                    <a:satMod val="150000"/>
                  </a:schemeClr>
                </a:solidFill>
              </a:rPr>
            </a:br>
            <a:r>
              <a:rPr lang="fr-FR" sz="2200" dirty="0" smtClean="0">
                <a:solidFill>
                  <a:schemeClr val="tx1"/>
                </a:solidFill>
                <a:effectLst/>
              </a:rPr>
              <a:t>Qui varie en fonction de la place de chacun dans le dispositif</a:t>
            </a:r>
            <a:endParaRPr lang="fr-FR" sz="2200" dirty="0">
              <a:solidFill>
                <a:schemeClr val="accent1">
                  <a:tint val="83000"/>
                  <a:satMod val="150000"/>
                </a:schemeClr>
              </a:solidFill>
            </a:endParaRPr>
          </a:p>
        </p:txBody>
      </p:sp>
      <p:sp>
        <p:nvSpPr>
          <p:cNvPr id="3" name="Espace réservé du contenu 2"/>
          <p:cNvSpPr>
            <a:spLocks noGrp="1"/>
          </p:cNvSpPr>
          <p:nvPr>
            <p:ph idx="1"/>
          </p:nvPr>
        </p:nvSpPr>
        <p:spPr>
          <a:xfrm>
            <a:off x="179388" y="2312988"/>
            <a:ext cx="8713787" cy="4356100"/>
          </a:xfrm>
        </p:spPr>
        <p:txBody>
          <a:bodyPr>
            <a:normAutofit fontScale="62500" lnSpcReduction="20000"/>
          </a:bodyPr>
          <a:lstStyle/>
          <a:p>
            <a:pPr marL="448056" indent="-384048" algn="just" fontAlgn="auto">
              <a:spcAft>
                <a:spcPts val="0"/>
              </a:spcAft>
              <a:buFont typeface="Wingdings 2"/>
              <a:buChar char=""/>
              <a:defRPr/>
            </a:pPr>
            <a:r>
              <a:rPr lang="fr-FR" dirty="0" smtClean="0"/>
              <a:t>« Au travers d’une P.E.C. répétitive, nous faisons en sorte que Mme AB bénéficie du temps présent qui devient un élément clé pour elle qui ne peut pas se rappeler du temps passé ». Toutefois, l’irruption inattendue de certains souvenirs peut provoquer des réactions émotionnelles intenses qui « </a:t>
            </a:r>
            <a:r>
              <a:rPr lang="fr-FR" i="1" dirty="0" smtClean="0"/>
              <a:t>brouillent</a:t>
            </a:r>
            <a:r>
              <a:rPr lang="fr-FR" dirty="0" smtClean="0"/>
              <a:t> » ce moment présent </a:t>
            </a:r>
            <a:r>
              <a:rPr lang="fr-FR" i="1" dirty="0" smtClean="0"/>
              <a:t>- </a:t>
            </a:r>
            <a:r>
              <a:rPr lang="fr-FR" b="1" i="1" dirty="0" smtClean="0"/>
              <a:t>Monitrices chargées d’animation.</a:t>
            </a:r>
          </a:p>
          <a:p>
            <a:pPr marL="448056" indent="-384048" fontAlgn="auto">
              <a:spcAft>
                <a:spcPts val="0"/>
              </a:spcAft>
              <a:buFont typeface="Wingdings 2"/>
              <a:buChar char=""/>
              <a:defRPr/>
            </a:pPr>
            <a:endParaRPr lang="fr-FR" dirty="0" smtClean="0"/>
          </a:p>
          <a:p>
            <a:pPr marL="448056" indent="-384048" algn="just" fontAlgn="auto">
              <a:spcAft>
                <a:spcPts val="0"/>
              </a:spcAft>
              <a:buFont typeface="Wingdings 2"/>
              <a:buChar char=""/>
              <a:defRPr/>
            </a:pPr>
            <a:r>
              <a:rPr lang="fr-FR" dirty="0" smtClean="0"/>
              <a:t>« La résidente évoque toujours l’attente de ses parents, la maison familiale avec le souhait d’y repartir (</a:t>
            </a:r>
            <a:r>
              <a:rPr lang="fr-FR" i="1" dirty="0" smtClean="0"/>
              <a:t>des signifiants importants qui rattachent la personne à sa propre histoire</a:t>
            </a:r>
            <a:r>
              <a:rPr lang="fr-FR" dirty="0" smtClean="0"/>
              <a:t>). De plus, les difficultés mnésiques laissent « </a:t>
            </a:r>
            <a:r>
              <a:rPr lang="fr-FR" i="1" dirty="0" smtClean="0"/>
              <a:t>un vide </a:t>
            </a:r>
            <a:r>
              <a:rPr lang="fr-FR" dirty="0" smtClean="0"/>
              <a:t>» difficile à combler et le besoin de reconstruction de son identité reste au premier plan » -</a:t>
            </a:r>
            <a:r>
              <a:rPr lang="fr-FR" i="1" dirty="0" smtClean="0"/>
              <a:t> </a:t>
            </a:r>
            <a:r>
              <a:rPr lang="fr-FR" b="1" i="1" dirty="0" smtClean="0"/>
              <a:t>Psychologue</a:t>
            </a:r>
            <a:r>
              <a:rPr lang="fr-FR" dirty="0" smtClean="0"/>
              <a:t>.</a:t>
            </a:r>
          </a:p>
          <a:p>
            <a:pPr marL="448056" indent="-384048" algn="just" fontAlgn="auto">
              <a:spcAft>
                <a:spcPts val="0"/>
              </a:spcAft>
              <a:buFont typeface="Wingdings 2"/>
              <a:buChar char=""/>
              <a:defRPr/>
            </a:pPr>
            <a:endParaRPr lang="fr-FR" dirty="0" smtClean="0"/>
          </a:p>
          <a:p>
            <a:pPr marL="448056" indent="-384048" algn="just" fontAlgn="auto">
              <a:spcAft>
                <a:spcPts val="0"/>
              </a:spcAft>
              <a:buFont typeface="Wingdings 2"/>
              <a:buChar char=""/>
              <a:defRPr/>
            </a:pPr>
            <a:r>
              <a:rPr lang="fr-FR" dirty="0" smtClean="0"/>
              <a:t>« Elle est dans l’attente d’aller ailleurs… » « le temps d’une journée est trop long pour les usagers… » - </a:t>
            </a:r>
            <a:r>
              <a:rPr lang="fr-FR" b="1" i="1" dirty="0" err="1" smtClean="0"/>
              <a:t>Aide-soignants</a:t>
            </a:r>
            <a:r>
              <a:rPr lang="fr-FR" dirty="0" smtClean="0"/>
              <a:t>.</a:t>
            </a:r>
          </a:p>
          <a:p>
            <a:pPr marL="448056" indent="-384048" algn="just" fontAlgn="auto">
              <a:spcAft>
                <a:spcPts val="0"/>
              </a:spcAft>
              <a:buFont typeface="Wingdings 2"/>
              <a:buChar char=""/>
              <a:defRPr/>
            </a:pPr>
            <a:endParaRPr lang="fr-FR" sz="3200" dirty="0" smtClean="0"/>
          </a:p>
          <a:p>
            <a:pPr marL="448056" indent="-384048" algn="just" fontAlgn="auto">
              <a:spcAft>
                <a:spcPts val="0"/>
              </a:spcAft>
              <a:buFont typeface="Wingdings 2"/>
              <a:buChar char=""/>
              <a:defRPr/>
            </a:pPr>
            <a:endParaRPr lang="fr-F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2196</TotalTime>
  <Words>1009</Words>
  <Application>Microsoft Office PowerPoint</Application>
  <PresentationFormat>Affichage à l'écran (4:3)</PresentationFormat>
  <Paragraphs>158</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Verve</vt:lpstr>
      <vt:lpstr>BIARRITZENIA</vt:lpstr>
      <vt:lpstr>La M.A.S. au fil du temps</vt:lpstr>
      <vt:lpstr>L’évolution de nos pratiques dans le temps</vt:lpstr>
      <vt:lpstr>Les effets de la P.E.C. de longue durée</vt:lpstr>
      <vt:lpstr>Présentation d’un usager au sein de la M.A.S. (Mme AB) : </vt:lpstr>
      <vt:lpstr>« Que pensez vous des effets du temps sur votre vie? »  Mme A.B. répond :</vt:lpstr>
      <vt:lpstr>Les effets du temps sur la vie de Madame AB…</vt:lpstr>
      <vt:lpstr>… le ressenti des différents intervenants (1) Qui varie en fonction de la place de chacun dans le dispositif</vt:lpstr>
      <vt:lpstr>… le ressenti des différents intervenants (2) Qui varie en fonction de la place de chacun dans le dispositif</vt:lpstr>
      <vt:lpstr>A la lumière des ces paroles…</vt:lpstr>
      <vt:lpstr>Les étapes du temps en M.A.S.</vt:lpstr>
      <vt:lpstr>En conclusion, il apparaît nécessaire (1) :</vt:lpstr>
      <vt:lpstr>En conclusion, il apparaît nécessaire (2) :</vt:lpstr>
      <vt:lpstr>MERCI DE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BIARRITZENIA</dc:title>
  <dc:creator>Psychologue</dc:creator>
  <cp:lastModifiedBy>biarritzenia</cp:lastModifiedBy>
  <cp:revision>208</cp:revision>
  <dcterms:created xsi:type="dcterms:W3CDTF">2013-05-13T18:35:23Z</dcterms:created>
  <dcterms:modified xsi:type="dcterms:W3CDTF">2013-05-23T04:59:59Z</dcterms:modified>
</cp:coreProperties>
</file>