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7.jpeg" ContentType="image/jpe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11"/>
      <c:rotY val="25"/>
      <c:rAngAx val="1"/>
      <c:perspective val="30"/>
    </c:view3D>
    <c:floor>
      <c:spPr>
        <a:solidFill>
          <a:srgbClr val="cccccc"/>
        </a:solidFill>
        <a:ln w="9360">
          <a:noFill/>
        </a:ln>
      </c:spPr>
    </c:floor>
    <c:backWall>
      <c:spPr>
        <a:noFill/>
        <a:ln w="9360">
          <a:solidFill>
            <a:srgbClr val="b3b3b3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296693548387097"/>
          <c:y val="0.020078125"/>
          <c:w val="0.523306451612903"/>
          <c:h val="0.8756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 ce jour</c:v>
                </c:pt>
              </c:strCache>
            </c:strRef>
          </c:tx>
          <c:spPr>
            <a:solidFill>
              <a:srgbClr val="ff420e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résidents de plus de 60 ans</c:v>
                </c:pt>
                <c:pt idx="1">
                  <c:v>résidents de plus de 50 ans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0.375</c:v>
                </c:pt>
                <c:pt idx="1">
                  <c:v>0.6875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Dans 5 ans</c:v>
                </c:pt>
              </c:strCache>
            </c:strRef>
          </c:tx>
          <c:spPr>
            <a:solidFill>
              <a:srgbClr val="004586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résidents de plus de 60 ans</c:v>
                </c:pt>
                <c:pt idx="1">
                  <c:v>résidents de plus de 50 ans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0.5625</c:v>
                </c:pt>
                <c:pt idx="1">
                  <c:v>0.8125</c:v>
                </c:pt>
              </c:numCache>
            </c:numRef>
          </c:val>
        </c:ser>
        <c:gapWidth val="100"/>
        <c:shape val="cylinder"/>
        <c:axId val="65433277"/>
        <c:axId val="77634430"/>
        <c:axId val="0"/>
      </c:bar3DChart>
      <c:catAx>
        <c:axId val="65433277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9360">
            <a:solidFill>
              <a:srgbClr val="b3b3b3"/>
            </a:solidFill>
            <a:round/>
          </a:ln>
        </c:spPr>
        <c:txPr>
          <a:bodyPr/>
          <a:p>
            <a:pPr>
              <a:defRPr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defRPr>
            </a:pPr>
          </a:p>
        </c:txPr>
        <c:crossAx val="77634430"/>
        <c:crosses val="autoZero"/>
        <c:auto val="1"/>
        <c:lblAlgn val="ctr"/>
        <c:lblOffset val="100"/>
      </c:catAx>
      <c:valAx>
        <c:axId val="77634430"/>
        <c:scaling>
          <c:orientation val="minMax"/>
        </c:scaling>
        <c:delete val="0"/>
        <c:axPos val="l"/>
        <c:majorGridlines>
          <c:spPr>
            <a:ln w="9360">
              <a:solidFill>
                <a:srgbClr val="b3b3b3"/>
              </a:solidFill>
              <a:round/>
            </a:ln>
          </c:spPr>
        </c:majorGridlines>
        <c:numFmt formatCode="0.00%" sourceLinked="0"/>
        <c:majorTickMark val="out"/>
        <c:minorTickMark val="none"/>
        <c:tickLblPos val="nextTo"/>
        <c:spPr>
          <a:ln w="9360">
            <a:solidFill>
              <a:srgbClr val="b3b3b3"/>
            </a:solidFill>
            <a:round/>
          </a:ln>
        </c:spPr>
        <c:txPr>
          <a:bodyPr/>
          <a:p>
            <a:pPr>
              <a:defRPr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defRPr>
            </a:pPr>
          </a:p>
        </c:txPr>
        <c:crossAx val="65433277"/>
        <c:crosses val="autoZero"/>
      </c:valAx>
      <c:spPr>
        <a:noFill/>
        <a:ln w="9360">
          <a:solidFill>
            <a:srgbClr val="b3b3b3"/>
          </a:solidFill>
          <a:round/>
        </a:ln>
      </c:spPr>
    </c:plotArea>
    <c:legend>
      <c:legendPos val="r"/>
      <c:overlay val="0"/>
      <c:spPr>
        <a:noFill/>
        <a:ln>
          <a:noFill/>
        </a:ln>
      </c:spPr>
    </c:legend>
    <c:plotVisOnly val="1"/>
    <c:dispBlanksAs val="gap"/>
  </c:chart>
  <c:spPr>
    <a:solidFill>
      <a:srgbClr val="ffffff"/>
    </a:solidFill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 38" descr=""/>
          <p:cNvPicPr/>
          <p:nvPr/>
        </p:nvPicPr>
        <p:blipFill>
          <a:blip r:embed="rId1"/>
          <a:stretch/>
        </p:blipFill>
        <p:spPr>
          <a:xfrm rot="16200000">
            <a:off x="-2627280" y="3321360"/>
            <a:ext cx="6767640" cy="845640"/>
          </a:xfrm>
          <a:prstGeom prst="rect">
            <a:avLst/>
          </a:prstGeom>
          <a:ln>
            <a:noFill/>
          </a:ln>
        </p:spPr>
      </p:pic>
      <p:sp>
        <p:nvSpPr>
          <p:cNvPr id="73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4" name="Image 40" descr=""/>
          <p:cNvPicPr/>
          <p:nvPr/>
        </p:nvPicPr>
        <p:blipFill>
          <a:blip r:embed="rId2"/>
          <a:stretch/>
        </p:blipFill>
        <p:spPr>
          <a:xfrm>
            <a:off x="441360" y="430560"/>
            <a:ext cx="9133920" cy="1009080"/>
          </a:xfrm>
          <a:prstGeom prst="rect">
            <a:avLst/>
          </a:prstGeom>
          <a:ln>
            <a:noFill/>
          </a:ln>
        </p:spPr>
      </p:pic>
      <p:pic>
        <p:nvPicPr>
          <p:cNvPr id="75" name="Image 41" descr=""/>
          <p:cNvPicPr/>
          <p:nvPr/>
        </p:nvPicPr>
        <p:blipFill>
          <a:blip r:embed="rId3"/>
          <a:stretch/>
        </p:blipFill>
        <p:spPr>
          <a:xfrm>
            <a:off x="1215000" y="1844280"/>
            <a:ext cx="8360280" cy="4957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 42" descr=""/>
          <p:cNvPicPr/>
          <p:nvPr/>
        </p:nvPicPr>
        <p:blipFill>
          <a:blip r:embed="rId1"/>
          <a:stretch/>
        </p:blipFill>
        <p:spPr>
          <a:xfrm>
            <a:off x="1368000" y="4698360"/>
            <a:ext cx="6028560" cy="2285280"/>
          </a:xfrm>
          <a:prstGeom prst="rect">
            <a:avLst/>
          </a:prstGeom>
          <a:ln>
            <a:noFill/>
          </a:ln>
        </p:spPr>
      </p:pic>
      <p:pic>
        <p:nvPicPr>
          <p:cNvPr id="77" name="Image 43" descr=""/>
          <p:cNvPicPr/>
          <p:nvPr/>
        </p:nvPicPr>
        <p:blipFill>
          <a:blip r:embed="rId2"/>
          <a:stretch/>
        </p:blipFill>
        <p:spPr>
          <a:xfrm rot="16200000">
            <a:off x="-2627280" y="3321360"/>
            <a:ext cx="6767640" cy="845640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2"/>
          <p:cNvSpPr/>
          <p:nvPr/>
        </p:nvSpPr>
        <p:spPr>
          <a:xfrm>
            <a:off x="504000" y="1769040"/>
            <a:ext cx="9071280" cy="507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 2"/>
                <a:ea typeface="Wingdings 2"/>
              </a:rPr>
              <a:t>C 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Foyer d'accueil médicalisé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 2"/>
                <a:ea typeface="Wingdings 2"/>
              </a:rPr>
              <a:t>C 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Premiers accueils de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personnes cérébrolésées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 2"/>
                <a:ea typeface="Wingdings 2"/>
              </a:rPr>
              <a:t>C 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Agrément 15 places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Résidences Coureau et Odyssée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Image 46" descr=""/>
          <p:cNvPicPr/>
          <p:nvPr/>
        </p:nvPicPr>
        <p:blipFill>
          <a:blip r:embed="rId3"/>
          <a:stretch/>
        </p:blipFill>
        <p:spPr>
          <a:xfrm>
            <a:off x="441360" y="430560"/>
            <a:ext cx="9133920" cy="1009080"/>
          </a:xfrm>
          <a:prstGeom prst="rect">
            <a:avLst/>
          </a:prstGeom>
          <a:ln>
            <a:noFill/>
          </a:ln>
        </p:spPr>
      </p:pic>
      <p:sp>
        <p:nvSpPr>
          <p:cNvPr id="81" name="CustomShape 3"/>
          <p:cNvSpPr/>
          <p:nvPr/>
        </p:nvSpPr>
        <p:spPr>
          <a:xfrm>
            <a:off x="1107000" y="2018160"/>
            <a:ext cx="1268640" cy="937440"/>
          </a:xfrm>
          <a:prstGeom prst="ellipse">
            <a:avLst/>
          </a:prstGeom>
          <a:noFill/>
          <a:ln w="36000">
            <a:solidFill>
              <a:srgbClr val="579d1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000" rIns="108000" tIns="63000" bIns="63000" anchor="ctr"/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1988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4"/>
          <p:cNvSpPr/>
          <p:nvPr/>
        </p:nvSpPr>
        <p:spPr>
          <a:xfrm>
            <a:off x="1584000" y="3168000"/>
            <a:ext cx="1268640" cy="937440"/>
          </a:xfrm>
          <a:prstGeom prst="ellipse">
            <a:avLst/>
          </a:prstGeom>
          <a:noFill/>
          <a:ln w="36000">
            <a:solidFill>
              <a:srgbClr val="579d1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000" rIns="108000" tIns="63000" bIns="63000" anchor="ctr"/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1992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5"/>
          <p:cNvSpPr/>
          <p:nvPr/>
        </p:nvSpPr>
        <p:spPr>
          <a:xfrm>
            <a:off x="1107000" y="4318200"/>
            <a:ext cx="1268640" cy="937440"/>
          </a:xfrm>
          <a:prstGeom prst="ellipse">
            <a:avLst/>
          </a:prstGeom>
          <a:noFill/>
          <a:ln w="36000">
            <a:solidFill>
              <a:srgbClr val="579d1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000" rIns="108000" tIns="63000" bIns="63000" anchor="ctr"/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1999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raphique 50"/>
          <p:cNvGraphicFramePr/>
          <p:nvPr/>
        </p:nvGraphicFramePr>
        <p:xfrm>
          <a:off x="576000" y="2160000"/>
          <a:ext cx="8927640" cy="460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85" name="Image 51" descr=""/>
          <p:cNvPicPr/>
          <p:nvPr/>
        </p:nvPicPr>
        <p:blipFill>
          <a:blip r:embed="rId2"/>
          <a:stretch/>
        </p:blipFill>
        <p:spPr>
          <a:xfrm rot="16200000">
            <a:off x="-2627280" y="3321360"/>
            <a:ext cx="6767640" cy="84564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Image 54" descr=""/>
          <p:cNvPicPr/>
          <p:nvPr/>
        </p:nvPicPr>
        <p:blipFill>
          <a:blip r:embed="rId3"/>
          <a:stretch/>
        </p:blipFill>
        <p:spPr>
          <a:xfrm>
            <a:off x="441360" y="430560"/>
            <a:ext cx="9133920" cy="1009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 55" descr=""/>
          <p:cNvPicPr/>
          <p:nvPr/>
        </p:nvPicPr>
        <p:blipFill>
          <a:blip r:embed="rId1"/>
          <a:stretch/>
        </p:blipFill>
        <p:spPr>
          <a:xfrm rot="16200000">
            <a:off x="-2627280" y="3321360"/>
            <a:ext cx="6767640" cy="84564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2"/>
          <p:cNvSpPr/>
          <p:nvPr/>
        </p:nvSpPr>
        <p:spPr>
          <a:xfrm>
            <a:off x="504000" y="1769040"/>
            <a:ext cx="9071280" cy="341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 2"/>
                <a:ea typeface="Wingdings 2"/>
              </a:rPr>
              <a:t>C 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Durée de séjour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les personnes présentes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 2"/>
                <a:ea typeface="Wingdings 2"/>
              </a:rPr>
              <a:t>C 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Séjours + 20 ans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" name="Image 58" descr=""/>
          <p:cNvPicPr/>
          <p:nvPr/>
        </p:nvPicPr>
        <p:blipFill>
          <a:blip r:embed="rId2"/>
          <a:stretch/>
        </p:blipFill>
        <p:spPr>
          <a:xfrm>
            <a:off x="441360" y="430560"/>
            <a:ext cx="9133920" cy="1009080"/>
          </a:xfrm>
          <a:prstGeom prst="rect">
            <a:avLst/>
          </a:prstGeom>
          <a:ln>
            <a:noFill/>
          </a:ln>
        </p:spPr>
      </p:pic>
      <p:sp>
        <p:nvSpPr>
          <p:cNvPr id="93" name="CustomShape 3"/>
          <p:cNvSpPr/>
          <p:nvPr/>
        </p:nvSpPr>
        <p:spPr>
          <a:xfrm>
            <a:off x="1440000" y="3240000"/>
            <a:ext cx="1655640" cy="1223640"/>
          </a:xfrm>
          <a:prstGeom prst="ellipse">
            <a:avLst/>
          </a:prstGeom>
          <a:noFill/>
          <a:ln w="36000">
            <a:solidFill>
              <a:srgbClr val="579d1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000" rIns="108000" tIns="63000" bIns="63000" anchor="ctr"/>
          <a:p>
            <a:pPr algn="ctr">
              <a:lnSpc>
                <a:spcPct val="100000"/>
              </a:lnSpc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15 ans 1/2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4"/>
          <p:cNvSpPr/>
          <p:nvPr/>
        </p:nvSpPr>
        <p:spPr>
          <a:xfrm>
            <a:off x="1440000" y="5328000"/>
            <a:ext cx="1655640" cy="1223640"/>
          </a:xfrm>
          <a:prstGeom prst="ellipse">
            <a:avLst/>
          </a:prstGeom>
          <a:noFill/>
          <a:ln w="36000">
            <a:solidFill>
              <a:srgbClr val="579d1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000" rIns="108000" tIns="63000" bIns="63000" anchor="ctr"/>
          <a:p>
            <a:pPr algn="ctr">
              <a:lnSpc>
                <a:spcPct val="100000"/>
              </a:lnSpc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 pers. (37 %)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5"/>
          <p:cNvSpPr/>
          <p:nvPr/>
        </p:nvSpPr>
        <p:spPr>
          <a:xfrm>
            <a:off x="4824000" y="5040000"/>
            <a:ext cx="1655640" cy="1223640"/>
          </a:xfrm>
          <a:prstGeom prst="ellipse">
            <a:avLst/>
          </a:prstGeom>
          <a:noFill/>
          <a:ln w="36000">
            <a:solidFill>
              <a:srgbClr val="c5000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000" rIns="108000" tIns="63000" bIns="63000" anchor="ctr"/>
          <a:p>
            <a:pPr algn="ctr">
              <a:lnSpc>
                <a:spcPct val="100000"/>
              </a:lnSpc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 / 22 ans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6"/>
          <p:cNvSpPr/>
          <p:nvPr/>
        </p:nvSpPr>
        <p:spPr>
          <a:xfrm>
            <a:off x="6408000" y="5832000"/>
            <a:ext cx="1655640" cy="1223640"/>
          </a:xfrm>
          <a:prstGeom prst="ellipse">
            <a:avLst/>
          </a:prstGeom>
          <a:noFill/>
          <a:ln w="36000">
            <a:solidFill>
              <a:srgbClr val="c5000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000" rIns="108000" tIns="63000" bIns="63000" anchor="ctr"/>
          <a:p>
            <a:pPr algn="ctr">
              <a:lnSpc>
                <a:spcPct val="100000"/>
              </a:lnSpc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 / 24 ans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7"/>
          <p:cNvSpPr/>
          <p:nvPr/>
        </p:nvSpPr>
        <p:spPr>
          <a:xfrm>
            <a:off x="2853720" y="5507280"/>
            <a:ext cx="1970280" cy="14472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8"/>
          <p:cNvSpPr/>
          <p:nvPr/>
        </p:nvSpPr>
        <p:spPr>
          <a:xfrm>
            <a:off x="2853720" y="6372720"/>
            <a:ext cx="3554280" cy="7128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 65" descr=""/>
          <p:cNvPicPr/>
          <p:nvPr/>
        </p:nvPicPr>
        <p:blipFill>
          <a:blip r:embed="rId1"/>
          <a:stretch/>
        </p:blipFill>
        <p:spPr>
          <a:xfrm rot="16200000">
            <a:off x="-2627280" y="3321360"/>
            <a:ext cx="6767640" cy="845640"/>
          </a:xfrm>
          <a:prstGeom prst="rect">
            <a:avLst/>
          </a:prstGeom>
          <a:ln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2"/>
          <p:cNvSpPr/>
          <p:nvPr/>
        </p:nvSpPr>
        <p:spPr>
          <a:xfrm>
            <a:off x="5904000" y="1985040"/>
            <a:ext cx="3599640" cy="247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Evolution des besoins en soins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" name="Image 68" descr=""/>
          <p:cNvPicPr/>
          <p:nvPr/>
        </p:nvPicPr>
        <p:blipFill>
          <a:blip r:embed="rId2"/>
          <a:stretch/>
        </p:blipFill>
        <p:spPr>
          <a:xfrm>
            <a:off x="441360" y="430200"/>
            <a:ext cx="9133920" cy="1009080"/>
          </a:xfrm>
          <a:prstGeom prst="rect">
            <a:avLst/>
          </a:prstGeom>
          <a:ln>
            <a:noFill/>
          </a:ln>
        </p:spPr>
      </p:pic>
      <p:pic>
        <p:nvPicPr>
          <p:cNvPr id="103" name="Image 69" descr=""/>
          <p:cNvPicPr/>
          <p:nvPr/>
        </p:nvPicPr>
        <p:blipFill>
          <a:blip r:embed="rId3"/>
          <a:stretch/>
        </p:blipFill>
        <p:spPr>
          <a:xfrm>
            <a:off x="3865680" y="3024000"/>
            <a:ext cx="2285280" cy="2285280"/>
          </a:xfrm>
          <a:prstGeom prst="rect">
            <a:avLst/>
          </a:prstGeom>
          <a:ln>
            <a:noFill/>
          </a:ln>
        </p:spPr>
      </p:pic>
      <p:sp>
        <p:nvSpPr>
          <p:cNvPr id="104" name="CustomShape 3"/>
          <p:cNvSpPr/>
          <p:nvPr/>
        </p:nvSpPr>
        <p:spPr>
          <a:xfrm>
            <a:off x="1111320" y="2520000"/>
            <a:ext cx="3568320" cy="247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Vieillissement ? âge ?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4"/>
          <p:cNvSpPr/>
          <p:nvPr/>
        </p:nvSpPr>
        <p:spPr>
          <a:xfrm>
            <a:off x="1471320" y="5328000"/>
            <a:ext cx="4144320" cy="247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Dissonance des attentes et besoins entre 37 et 68 ans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5"/>
          <p:cNvSpPr/>
          <p:nvPr/>
        </p:nvSpPr>
        <p:spPr>
          <a:xfrm>
            <a:off x="6336000" y="4608000"/>
            <a:ext cx="3568320" cy="247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Préoccupation des familles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 73" descr=""/>
          <p:cNvPicPr/>
          <p:nvPr/>
        </p:nvPicPr>
        <p:blipFill>
          <a:blip r:embed="rId1"/>
          <a:stretch/>
        </p:blipFill>
        <p:spPr>
          <a:xfrm>
            <a:off x="4680000" y="3240000"/>
            <a:ext cx="1656720" cy="1704240"/>
          </a:xfrm>
          <a:prstGeom prst="rect">
            <a:avLst/>
          </a:prstGeom>
          <a:ln>
            <a:noFill/>
          </a:ln>
        </p:spPr>
      </p:pic>
      <p:pic>
        <p:nvPicPr>
          <p:cNvPr id="108" name="Image 74" descr=""/>
          <p:cNvPicPr/>
          <p:nvPr/>
        </p:nvPicPr>
        <p:blipFill>
          <a:blip r:embed="rId2"/>
          <a:stretch/>
        </p:blipFill>
        <p:spPr>
          <a:xfrm rot="16200000">
            <a:off x="-2627280" y="3321360"/>
            <a:ext cx="6767640" cy="845640"/>
          </a:xfrm>
          <a:prstGeom prst="rect">
            <a:avLst/>
          </a:prstGeom>
          <a:ln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2"/>
          <p:cNvSpPr/>
          <p:nvPr/>
        </p:nvSpPr>
        <p:spPr>
          <a:xfrm>
            <a:off x="5760000" y="2304000"/>
            <a:ext cx="4072320" cy="209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Evolution des cultures...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1" name="Image 77" descr=""/>
          <p:cNvPicPr/>
          <p:nvPr/>
        </p:nvPicPr>
        <p:blipFill>
          <a:blip r:embed="rId3"/>
          <a:stretch/>
        </p:blipFill>
        <p:spPr>
          <a:xfrm>
            <a:off x="441360" y="430200"/>
            <a:ext cx="9133920" cy="1009080"/>
          </a:xfrm>
          <a:prstGeom prst="rect">
            <a:avLst/>
          </a:prstGeom>
          <a:ln>
            <a:noFill/>
          </a:ln>
        </p:spPr>
      </p:pic>
      <p:sp>
        <p:nvSpPr>
          <p:cNvPr id="112" name="CustomShape 3"/>
          <p:cNvSpPr/>
          <p:nvPr/>
        </p:nvSpPr>
        <p:spPr>
          <a:xfrm>
            <a:off x="1224000" y="1940760"/>
            <a:ext cx="4072320" cy="209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Evolution des métiers (formations, réflexions et soutiens)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4"/>
          <p:cNvSpPr/>
          <p:nvPr/>
        </p:nvSpPr>
        <p:spPr>
          <a:xfrm>
            <a:off x="1440000" y="5328000"/>
            <a:ext cx="4072320" cy="209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Compétences à l'accompagnement palliatif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5"/>
          <p:cNvSpPr/>
          <p:nvPr/>
        </p:nvSpPr>
        <p:spPr>
          <a:xfrm>
            <a:off x="5544000" y="4532760"/>
            <a:ext cx="4072320" cy="209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Qualité / Sécurité : ressources territoriales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 81" descr=""/>
          <p:cNvPicPr/>
          <p:nvPr/>
        </p:nvPicPr>
        <p:blipFill>
          <a:blip r:embed="rId1"/>
          <a:stretch/>
        </p:blipFill>
        <p:spPr>
          <a:xfrm rot="16200000">
            <a:off x="-2627280" y="3321360"/>
            <a:ext cx="6767640" cy="845640"/>
          </a:xfrm>
          <a:prstGeom prst="rect">
            <a:avLst/>
          </a:prstGeom>
          <a:ln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2"/>
          <p:cNvSpPr/>
          <p:nvPr/>
        </p:nvSpPr>
        <p:spPr>
          <a:xfrm>
            <a:off x="1296000" y="4892760"/>
            <a:ext cx="8207640" cy="165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Inflexion des missions : schéma départemental 17 et CPOM, notification CDAPH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Image 84" descr=""/>
          <p:cNvPicPr/>
          <p:nvPr/>
        </p:nvPicPr>
        <p:blipFill>
          <a:blip r:embed="rId2"/>
          <a:stretch/>
        </p:blipFill>
        <p:spPr>
          <a:xfrm>
            <a:off x="441360" y="430200"/>
            <a:ext cx="9133920" cy="1009080"/>
          </a:xfrm>
          <a:prstGeom prst="rect">
            <a:avLst/>
          </a:prstGeom>
          <a:ln>
            <a:noFill/>
          </a:ln>
        </p:spPr>
      </p:pic>
      <p:sp>
        <p:nvSpPr>
          <p:cNvPr id="119" name="CustomShape 3"/>
          <p:cNvSpPr/>
          <p:nvPr/>
        </p:nvSpPr>
        <p:spPr>
          <a:xfrm>
            <a:off x="5431320" y="2808000"/>
            <a:ext cx="3928320" cy="209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Bâti et contraintes environnementales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" name="Image 86" descr=""/>
          <p:cNvPicPr/>
          <p:nvPr/>
        </p:nvPicPr>
        <p:blipFill>
          <a:blip r:embed="rId3"/>
          <a:stretch/>
        </p:blipFill>
        <p:spPr>
          <a:xfrm>
            <a:off x="4032000" y="3312000"/>
            <a:ext cx="1052640" cy="1380960"/>
          </a:xfrm>
          <a:prstGeom prst="rect">
            <a:avLst/>
          </a:prstGeom>
          <a:ln>
            <a:solidFill>
              <a:srgbClr val="c5000b"/>
            </a:solidFill>
          </a:ln>
        </p:spPr>
      </p:pic>
      <p:sp>
        <p:nvSpPr>
          <p:cNvPr id="121" name="CustomShape 4"/>
          <p:cNvSpPr/>
          <p:nvPr/>
        </p:nvSpPr>
        <p:spPr>
          <a:xfrm>
            <a:off x="1327320" y="2084760"/>
            <a:ext cx="3424320" cy="209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Cadre législatif (loi 2002-2, décrêts, loi Léonetti)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TextShape 5"/>
          <p:cNvSpPr txBox="1"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Application>LibreOffice/5.0.5.2$Windows_x86 LibreOffice_project/55b006a02d247b5f7215fc6ea0fde844b30035b3</Application>
  <Paragraphs>37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2017-05-17T14:14:24Z</dcterms:created>
  <dc:language>fr-FR</dc:language>
  <dcterms:modified xsi:type="dcterms:W3CDTF">2017-05-18T19:02:29Z</dcterms:modified>
  <cp:revision>8</cp:revision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Personnalisé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